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257" r:id="rId2"/>
    <p:sldId id="258" r:id="rId3"/>
    <p:sldId id="12523" r:id="rId4"/>
    <p:sldId id="307" r:id="rId5"/>
    <p:sldId id="12524" r:id="rId6"/>
    <p:sldId id="12525" r:id="rId7"/>
    <p:sldId id="12526" r:id="rId8"/>
    <p:sldId id="12527" r:id="rId9"/>
    <p:sldId id="12528" r:id="rId10"/>
    <p:sldId id="12529" r:id="rId11"/>
    <p:sldId id="12530" r:id="rId12"/>
    <p:sldId id="12531" r:id="rId13"/>
    <p:sldId id="12532" r:id="rId14"/>
    <p:sldId id="12533" r:id="rId15"/>
    <p:sldId id="12534" r:id="rId16"/>
    <p:sldId id="12535" r:id="rId17"/>
    <p:sldId id="12536" r:id="rId18"/>
    <p:sldId id="12537" r:id="rId19"/>
    <p:sldId id="12538" r:id="rId20"/>
    <p:sldId id="12539" r:id="rId21"/>
    <p:sldId id="12540" r:id="rId22"/>
    <p:sldId id="12522" r:id="rId23"/>
    <p:sldId id="259"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6">
          <p15:clr>
            <a:srgbClr val="A4A3A4"/>
          </p15:clr>
        </p15:guide>
        <p15:guide id="2" pos="38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A4C1"/>
    <a:srgbClr val="000099"/>
    <a:srgbClr val="B5DFE7"/>
    <a:srgbClr val="54A6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744" y="90"/>
      </p:cViewPr>
      <p:guideLst>
        <p:guide orient="horz" pos="2196"/>
        <p:guide pos="3847"/>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2025/1/21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BD14C6-FBF2-4380-9FF0-B28B61D21FC8}" type="datetimeFigureOut">
              <a:rPr lang="zh-CN" altLang="en-US" smtClean="0"/>
              <a:t>2025/1/21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5723D5-2651-4373-80F6-6210EA702AC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F775A4-DBCA-43D6-BDA5-B5DAC751E2D2}" type="slidenum">
              <a:rPr lang="zh-CN" altLang="en-US" smtClean="0">
                <a:solidFill>
                  <a:prstClr val="black"/>
                </a:solidFill>
              </a:rPr>
              <a:t>4</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F775A4-DBCA-43D6-BDA5-B5DAC751E2D2}" type="slidenum">
              <a:rPr lang="zh-CN" altLang="en-US" smtClean="0">
                <a:solidFill>
                  <a:prstClr val="black"/>
                </a:solidFill>
              </a:rPr>
              <a:t>5</a:t>
            </a:fld>
            <a:endParaRPr lang="zh-CN" altLang="en-US">
              <a:solidFill>
                <a:prstClr val="black"/>
              </a:solidFill>
            </a:endParaRPr>
          </a:p>
        </p:txBody>
      </p:sp>
    </p:spTree>
    <p:extLst>
      <p:ext uri="{BB962C8B-B14F-4D97-AF65-F5344CB8AC3E}">
        <p14:creationId xmlns:p14="http://schemas.microsoft.com/office/powerpoint/2010/main" val="2702201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EB1757-8956-4EB9-A61B-2BB94BC071D8}" type="slidenum">
              <a:rPr lang="zh-CN" altLang="en-US" smtClean="0"/>
              <a:t>22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7334B10-1BAA-4F86-8112-CC1F1B123847}" type="datetimeFigureOut">
              <a:rPr lang="zh-CN" altLang="en-US" smtClean="0"/>
              <a:t>2025/1/21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7334B10-1BAA-4F86-8112-CC1F1B123847}" type="datetimeFigureOut">
              <a:rPr lang="zh-CN" altLang="en-US" smtClean="0"/>
              <a:t>2025/1/21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7334B10-1BAA-4F86-8112-CC1F1B123847}" type="datetimeFigureOut">
              <a:rPr lang="zh-CN" altLang="en-US" smtClean="0"/>
              <a:t>2025/1/21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9D26EDC-E73B-4342-9AF4-79CD261E2BB1}" type="datetime1">
              <a:rPr lang="en-US" smtClean="0"/>
              <a:t>1/21/2025</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제목 및 내용">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ain">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508001" y="1178427"/>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charset="0"/>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CLICK TO EDITE SUBTITLE</a:t>
            </a:r>
          </a:p>
        </p:txBody>
      </p:sp>
      <p:sp>
        <p:nvSpPr>
          <p:cNvPr id="9" name="Title 2"/>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zh-CN" altLang="en-US"/>
              <a:t>单击此处编辑母版标题样式</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75451" y="2314636"/>
            <a:ext cx="2850365" cy="2850365"/>
          </a:xfrm>
          <a:custGeom>
            <a:avLst/>
            <a:gdLst>
              <a:gd name="connsiteX0" fmla="*/ 1015705 w 2031410"/>
              <a:gd name="connsiteY0" fmla="*/ 0 h 2031410"/>
              <a:gd name="connsiteX1" fmla="*/ 2031410 w 2031410"/>
              <a:gd name="connsiteY1" fmla="*/ 1015705 h 2031410"/>
              <a:gd name="connsiteX2" fmla="*/ 1015705 w 2031410"/>
              <a:gd name="connsiteY2" fmla="*/ 2031410 h 2031410"/>
              <a:gd name="connsiteX3" fmla="*/ 0 w 2031410"/>
              <a:gd name="connsiteY3" fmla="*/ 1015705 h 2031410"/>
              <a:gd name="connsiteX4" fmla="*/ 1015705 w 2031410"/>
              <a:gd name="connsiteY4" fmla="*/ 0 h 2031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410" h="2031410">
                <a:moveTo>
                  <a:pt x="1015705" y="0"/>
                </a:moveTo>
                <a:cubicBezTo>
                  <a:pt x="1576663" y="0"/>
                  <a:pt x="2031410" y="454747"/>
                  <a:pt x="2031410" y="1015705"/>
                </a:cubicBezTo>
                <a:cubicBezTo>
                  <a:pt x="2031410" y="1576663"/>
                  <a:pt x="1576663" y="2031410"/>
                  <a:pt x="1015705" y="2031410"/>
                </a:cubicBezTo>
                <a:cubicBezTo>
                  <a:pt x="454747" y="2031410"/>
                  <a:pt x="0" y="1576663"/>
                  <a:pt x="0" y="1015705"/>
                </a:cubicBezTo>
                <a:cubicBezTo>
                  <a:pt x="0" y="454747"/>
                  <a:pt x="454747" y="0"/>
                  <a:pt x="1015705" y="0"/>
                </a:cubicBezTo>
                <a:close/>
              </a:path>
            </a:pathLst>
          </a:custGeom>
        </p:spPr>
        <p:txBody>
          <a:bodyPr wrap="square">
            <a:noAutofit/>
          </a:bodyPr>
          <a:lstStyle/>
          <a:p>
            <a:r>
              <a:rPr lang="zh-CN" altLang="en-US"/>
              <a:t>单击图标添加图片</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4_Title Slide">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8450377"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a:t>单击图标添加图片</a:t>
            </a:r>
            <a:endParaRPr lang="en-US"/>
          </a:p>
        </p:txBody>
      </p:sp>
      <p:sp>
        <p:nvSpPr>
          <p:cNvPr id="17" name="Picture Placeholder 16"/>
          <p:cNvSpPr>
            <a:spLocks noGrp="1"/>
          </p:cNvSpPr>
          <p:nvPr>
            <p:ph type="pic" sz="quarter" idx="11"/>
          </p:nvPr>
        </p:nvSpPr>
        <p:spPr>
          <a:xfrm>
            <a:off x="1588957"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a:t>单击图标添加图片</a:t>
            </a:r>
            <a:endParaRPr lang="en-US"/>
          </a:p>
        </p:txBody>
      </p:sp>
      <p:sp>
        <p:nvSpPr>
          <p:cNvPr id="14" name="Picture Placeholder 13"/>
          <p:cNvSpPr>
            <a:spLocks noGrp="1"/>
          </p:cNvSpPr>
          <p:nvPr>
            <p:ph type="pic" sz="quarter" idx="12"/>
          </p:nvPr>
        </p:nvSpPr>
        <p:spPr>
          <a:xfrm>
            <a:off x="5016708"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a:t>单击图标添加图片</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7334B10-1BAA-4F86-8112-CC1F1B123847}" type="datetimeFigureOut">
              <a:rPr lang="zh-CN" altLang="en-US" smtClean="0"/>
              <a:t>2025/1/21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ScreenMockup">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62075" y="1471631"/>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a:t>单击图标添加图片</a:t>
            </a:r>
            <a:endParaRPr lang="en-US"/>
          </a:p>
        </p:txBody>
      </p:sp>
      <p:sp>
        <p:nvSpPr>
          <p:cNvPr id="13" name="Picture Placeholder 12"/>
          <p:cNvSpPr>
            <a:spLocks noGrp="1"/>
          </p:cNvSpPr>
          <p:nvPr>
            <p:ph type="pic" sz="quarter" idx="11"/>
          </p:nvPr>
        </p:nvSpPr>
        <p:spPr>
          <a:xfrm>
            <a:off x="4350028" y="247649"/>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a:t>单击图标添加图片</a:t>
            </a:r>
            <a:endParaRPr lang="en-US"/>
          </a:p>
        </p:txBody>
      </p:sp>
      <p:sp>
        <p:nvSpPr>
          <p:cNvPr id="15" name="Picture Placeholder 14"/>
          <p:cNvSpPr>
            <a:spLocks noGrp="1"/>
          </p:cNvSpPr>
          <p:nvPr>
            <p:ph type="pic" sz="quarter" idx="12"/>
          </p:nvPr>
        </p:nvSpPr>
        <p:spPr>
          <a:xfrm>
            <a:off x="7337980" y="1345633"/>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a:t>单击图标添加图片</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7334B10-1BAA-4F86-8112-CC1F1B123847}" type="datetimeFigureOut">
              <a:rPr lang="zh-CN" altLang="en-US" smtClean="0"/>
              <a:t>2025/1/21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7334B10-1BAA-4F86-8112-CC1F1B123847}" type="datetimeFigureOut">
              <a:rPr lang="zh-CN" altLang="en-US" smtClean="0"/>
              <a:t>2025/1/21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7334B10-1BAA-4F86-8112-CC1F1B123847}" type="datetimeFigureOut">
              <a:rPr lang="zh-CN" altLang="en-US" smtClean="0"/>
              <a:t>2025/1/21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7334B10-1BAA-4F86-8112-CC1F1B123847}" type="datetimeFigureOut">
              <a:rPr lang="zh-CN" altLang="en-US" smtClean="0"/>
              <a:t>2025/1/21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334B10-1BAA-4F86-8112-CC1F1B123847}" type="datetimeFigureOut">
              <a:rPr lang="zh-CN" altLang="en-US" smtClean="0"/>
              <a:t>2025/1/21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7334B10-1BAA-4F86-8112-CC1F1B123847}" type="datetimeFigureOut">
              <a:rPr lang="zh-CN" altLang="en-US" smtClean="0"/>
              <a:t>2025/1/21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7334B10-1BAA-4F86-8112-CC1F1B123847}" type="datetimeFigureOut">
              <a:rPr lang="zh-CN" altLang="en-US" smtClean="0"/>
              <a:t>2025/1/21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334B10-1BAA-4F86-8112-CC1F1B123847}" type="datetimeFigureOut">
              <a:rPr lang="zh-CN" altLang="en-US" smtClean="0"/>
              <a:t>2025/1/21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20D2FB-AB3F-4652-A92E-B20259EF7F6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Yeseva One" panose="00000500000000000000" charset="0"/>
          <a:ea typeface="Yeseva One" panose="00000500000000000000"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xml"/><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xml"/><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xml"/><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xml"/><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xml"/><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xml"/><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xml"/><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xml"/><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44632"/>
            <a:ext cx="2819942" cy="8165489"/>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884684"/>
            <a:ext cx="12192000" cy="3976379"/>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2632525" y="4974501"/>
            <a:ext cx="5381398" cy="1256687"/>
          </a:xfrm>
          <a:prstGeom prst="rect">
            <a:avLst/>
          </a:prstGeom>
        </p:spPr>
      </p:pic>
      <p:pic>
        <p:nvPicPr>
          <p:cNvPr id="22" name="Picture 21">
            <a:extLst>
              <a:ext uri="{FF2B5EF4-FFF2-40B4-BE49-F238E27FC236}">
                <a16:creationId xmlns:a16="http://schemas.microsoft.com/office/drawing/2014/main" id="{D87F0284-F695-3459-DDB0-BC8D3FF268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93599" y="1611807"/>
            <a:ext cx="4404797" cy="2890378"/>
          </a:xfrm>
          <a:prstGeom prst="rect">
            <a:avLst/>
          </a:prstGeom>
        </p:spPr>
      </p:pic>
      <p:sp>
        <p:nvSpPr>
          <p:cNvPr id="24" name="TextBox 23">
            <a:extLst>
              <a:ext uri="{FF2B5EF4-FFF2-40B4-BE49-F238E27FC236}">
                <a16:creationId xmlns:a16="http://schemas.microsoft.com/office/drawing/2014/main" id="{E3B9179C-22B3-EE9C-76F1-D84C85DED70F}"/>
              </a:ext>
            </a:extLst>
          </p:cNvPr>
          <p:cNvSpPr txBox="1"/>
          <p:nvPr/>
        </p:nvSpPr>
        <p:spPr>
          <a:xfrm>
            <a:off x="323385" y="39282"/>
            <a:ext cx="11868616" cy="1200329"/>
          </a:xfrm>
          <a:prstGeom prst="rect">
            <a:avLst/>
          </a:prstGeom>
          <a:noFill/>
        </p:spPr>
        <p:txBody>
          <a:bodyPr wrap="square">
            <a:spAutoFit/>
          </a:bodyPr>
          <a:lstStyle/>
          <a:p>
            <a:pPr algn="ctr"/>
            <a:r>
              <a:rPr lang="en-US" sz="2400" dirty="0">
                <a:solidFill>
                  <a:srgbClr val="000099"/>
                </a:solidFill>
                <a:latin typeface="Comic Sans MS" panose="030F0702030302020204" pitchFamily="66" charset="0"/>
              </a:rPr>
              <a:t>Jackson Elementary </a:t>
            </a:r>
          </a:p>
          <a:p>
            <a:pPr algn="ctr"/>
            <a:r>
              <a:rPr lang="en-US" sz="2400" dirty="0">
                <a:solidFill>
                  <a:srgbClr val="000099"/>
                </a:solidFill>
                <a:latin typeface="Comic Sans MS" panose="030F0702030302020204" pitchFamily="66" charset="0"/>
              </a:rPr>
              <a:t>Annual Title One Parent Meeting</a:t>
            </a:r>
          </a:p>
          <a:p>
            <a:pPr algn="ctr"/>
            <a:r>
              <a:rPr lang="en-US" sz="2400">
                <a:solidFill>
                  <a:srgbClr val="000099"/>
                </a:solidFill>
                <a:latin typeface="Comic Sans MS" panose="030F0702030302020204" pitchFamily="66" charset="0"/>
              </a:rPr>
              <a:t>August 12, 2024 </a:t>
            </a:r>
            <a:r>
              <a:rPr lang="en-US" sz="2400" dirty="0">
                <a:solidFill>
                  <a:srgbClr val="000099"/>
                </a:solidFill>
                <a:latin typeface="Comic Sans MS" panose="030F0702030302020204" pitchFamily="66" charset="0"/>
              </a:rPr>
              <a:t>(8:30 a.m.) &amp; </a:t>
            </a:r>
            <a:r>
              <a:rPr lang="en-US" sz="2400">
                <a:solidFill>
                  <a:srgbClr val="000099"/>
                </a:solidFill>
                <a:latin typeface="Comic Sans MS" panose="030F0702030302020204" pitchFamily="66" charset="0"/>
              </a:rPr>
              <a:t>August 15, </a:t>
            </a:r>
            <a:r>
              <a:rPr lang="en-US" sz="2400" dirty="0">
                <a:solidFill>
                  <a:srgbClr val="000099"/>
                </a:solidFill>
                <a:latin typeface="Comic Sans MS" panose="030F0702030302020204" pitchFamily="66" charset="0"/>
              </a:rPr>
              <a:t>2023 (4:00 p.m.) </a:t>
            </a:r>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6801" y="-2255035"/>
            <a:ext cx="1819331" cy="1612031"/>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49567" y="100411"/>
            <a:ext cx="1122088" cy="892665"/>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46744"/>
            <a:ext cx="2117968" cy="6132837"/>
          </a:xfrm>
          <a:prstGeom prst="rect">
            <a:avLst/>
          </a:prstGeom>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99366" y="4615163"/>
            <a:ext cx="5047209" cy="1918372"/>
          </a:xfrm>
          <a:prstGeom prst="rect">
            <a:avLst/>
          </a:prstGeom>
        </p:spPr>
      </p:pic>
      <p:pic>
        <p:nvPicPr>
          <p:cNvPr id="7" name="图片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2970830"/>
            <a:ext cx="12192000" cy="3976379"/>
          </a:xfrm>
          <a:prstGeom prst="rect">
            <a:avLst/>
          </a:prstGeom>
        </p:spPr>
      </p:pic>
      <p:pic>
        <p:nvPicPr>
          <p:cNvPr id="30" name="钢琴曲 - 水边的阿狄丽娜 - 理查德 克莱德曼">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cstate="print"/>
          <a:stretch>
            <a:fillRect/>
          </a:stretch>
        </p:blipFill>
        <p:spPr>
          <a:xfrm>
            <a:off x="5156814" y="-2311179"/>
            <a:ext cx="609600" cy="609600"/>
          </a:xfrm>
          <a:prstGeom prst="rect">
            <a:avLst/>
          </a:prstGeom>
        </p:spPr>
      </p:pic>
      <p:sp>
        <p:nvSpPr>
          <p:cNvPr id="6" name="TextBox 5">
            <a:extLst>
              <a:ext uri="{FF2B5EF4-FFF2-40B4-BE49-F238E27FC236}">
                <a16:creationId xmlns:a16="http://schemas.microsoft.com/office/drawing/2014/main" id="{E78784AB-48AE-2CBE-0A25-4757BF1F17C4}"/>
              </a:ext>
            </a:extLst>
          </p:cNvPr>
          <p:cNvSpPr txBox="1"/>
          <p:nvPr/>
        </p:nvSpPr>
        <p:spPr>
          <a:xfrm>
            <a:off x="1" y="38865"/>
            <a:ext cx="12191999" cy="769441"/>
          </a:xfrm>
          <a:prstGeom prst="rect">
            <a:avLst/>
          </a:prstGeom>
          <a:noFill/>
        </p:spPr>
        <p:txBody>
          <a:bodyPr wrap="square" rtlCol="0">
            <a:spAutoFit/>
          </a:bodyPr>
          <a:lstStyle/>
          <a:p>
            <a:pPr algn="ctr"/>
            <a:r>
              <a:rPr lang="en-US" altLang="en-US" sz="4400" b="1" u="sng" dirty="0">
                <a:latin typeface="Comic Sans MS" panose="030F0702030302020204" pitchFamily="66" charset="0"/>
              </a:rPr>
              <a:t>Title I Funds - [Federal Funds] </a:t>
            </a:r>
            <a:endParaRPr lang="en-US" sz="4400" b="1" i="1" u="sng" dirty="0">
              <a:latin typeface="Comic Sans MS" panose="030F0702030302020204" pitchFamily="66" charset="0"/>
            </a:endParaRPr>
          </a:p>
        </p:txBody>
      </p:sp>
      <p:sp>
        <p:nvSpPr>
          <p:cNvPr id="8" name="TextBox 7">
            <a:extLst>
              <a:ext uri="{FF2B5EF4-FFF2-40B4-BE49-F238E27FC236}">
                <a16:creationId xmlns:a16="http://schemas.microsoft.com/office/drawing/2014/main" id="{1B209D1C-BE14-E005-9EDE-31CC633C51E4}"/>
              </a:ext>
            </a:extLst>
          </p:cNvPr>
          <p:cNvSpPr txBox="1"/>
          <p:nvPr/>
        </p:nvSpPr>
        <p:spPr>
          <a:xfrm>
            <a:off x="2117968" y="1355050"/>
            <a:ext cx="7962734" cy="2462213"/>
          </a:xfrm>
          <a:prstGeom prst="rect">
            <a:avLst/>
          </a:prstGeom>
          <a:noFill/>
        </p:spPr>
        <p:txBody>
          <a:bodyPr wrap="square" rtlCol="0">
            <a:spAutoFit/>
          </a:bodyPr>
          <a:lstStyle/>
          <a:p>
            <a:pPr eaLnBrk="1" hangingPunct="1">
              <a:lnSpc>
                <a:spcPct val="90000"/>
              </a:lnSpc>
            </a:pPr>
            <a:r>
              <a:rPr lang="en-US" altLang="en-US" sz="2800" b="1" i="1" dirty="0">
                <a:latin typeface="Comic Sans MS" panose="030F0702030302020204" pitchFamily="66" charset="0"/>
              </a:rPr>
              <a:t>Allocated on basis of number of students eligible for free/reduced lunch.  Schools receive Title I funds if 40% or more of students are eligible for free/reduced lunch.</a:t>
            </a:r>
          </a:p>
          <a:p>
            <a:pPr marL="457200" indent="-457200">
              <a:buFont typeface="Wingdings" panose="05000000000000000000" pitchFamily="2" charset="2"/>
              <a:buChar char="§"/>
            </a:pPr>
            <a:endParaRPr lang="en-US" sz="2800" b="1" i="1" dirty="0">
              <a:latin typeface="Comic Sans MS" panose="030F0702030302020204" pitchFamily="66" charset="0"/>
            </a:endParaRPr>
          </a:p>
        </p:txBody>
      </p:sp>
    </p:spTree>
    <p:extLst>
      <p:ext uri="{BB962C8B-B14F-4D97-AF65-F5344CB8AC3E}">
        <p14:creationId xmlns:p14="http://schemas.microsoft.com/office/powerpoint/2010/main" val="3195747856"/>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30"/>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6801" y="-2255035"/>
            <a:ext cx="1819331" cy="1612031"/>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49567" y="100411"/>
            <a:ext cx="1122088" cy="892665"/>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46744"/>
            <a:ext cx="2117968" cy="6132837"/>
          </a:xfrm>
          <a:prstGeom prst="rect">
            <a:avLst/>
          </a:prstGeom>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99366" y="4615163"/>
            <a:ext cx="5047209" cy="1918372"/>
          </a:xfrm>
          <a:prstGeom prst="rect">
            <a:avLst/>
          </a:prstGeom>
        </p:spPr>
      </p:pic>
      <p:pic>
        <p:nvPicPr>
          <p:cNvPr id="7" name="图片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2970830"/>
            <a:ext cx="12192000" cy="3976379"/>
          </a:xfrm>
          <a:prstGeom prst="rect">
            <a:avLst/>
          </a:prstGeom>
        </p:spPr>
      </p:pic>
      <p:pic>
        <p:nvPicPr>
          <p:cNvPr id="30" name="钢琴曲 - 水边的阿狄丽娜 - 理查德 克莱德曼">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cstate="print"/>
          <a:stretch>
            <a:fillRect/>
          </a:stretch>
        </p:blipFill>
        <p:spPr>
          <a:xfrm>
            <a:off x="5156814" y="-2311179"/>
            <a:ext cx="609600" cy="609600"/>
          </a:xfrm>
          <a:prstGeom prst="rect">
            <a:avLst/>
          </a:prstGeom>
        </p:spPr>
      </p:pic>
      <p:sp>
        <p:nvSpPr>
          <p:cNvPr id="6" name="TextBox 5">
            <a:extLst>
              <a:ext uri="{FF2B5EF4-FFF2-40B4-BE49-F238E27FC236}">
                <a16:creationId xmlns:a16="http://schemas.microsoft.com/office/drawing/2014/main" id="{E78784AB-48AE-2CBE-0A25-4757BF1F17C4}"/>
              </a:ext>
            </a:extLst>
          </p:cNvPr>
          <p:cNvSpPr txBox="1"/>
          <p:nvPr/>
        </p:nvSpPr>
        <p:spPr>
          <a:xfrm>
            <a:off x="0" y="0"/>
            <a:ext cx="12191999" cy="769441"/>
          </a:xfrm>
          <a:prstGeom prst="rect">
            <a:avLst/>
          </a:prstGeom>
          <a:noFill/>
        </p:spPr>
        <p:txBody>
          <a:bodyPr wrap="square" rtlCol="0">
            <a:spAutoFit/>
          </a:bodyPr>
          <a:lstStyle/>
          <a:p>
            <a:pPr algn="ctr"/>
            <a:r>
              <a:rPr lang="en-US" altLang="en-US" sz="4400" b="1" u="sng" dirty="0" err="1">
                <a:latin typeface="Comic Sans MS" panose="030F0702030302020204" pitchFamily="66" charset="0"/>
              </a:rPr>
              <a:t>Fondos</a:t>
            </a:r>
            <a:r>
              <a:rPr lang="en-US" altLang="en-US" sz="4400" b="1" u="sng" dirty="0">
                <a:latin typeface="Comic Sans MS" panose="030F0702030302020204" pitchFamily="66" charset="0"/>
              </a:rPr>
              <a:t> de </a:t>
            </a:r>
            <a:r>
              <a:rPr lang="en-US" altLang="en-US" sz="4400" b="1" u="sng" dirty="0" err="1">
                <a:latin typeface="Comic Sans MS" panose="030F0702030302020204" pitchFamily="66" charset="0"/>
              </a:rPr>
              <a:t>Título</a:t>
            </a:r>
            <a:r>
              <a:rPr lang="en-US" altLang="en-US" sz="4400" b="1" u="sng" dirty="0">
                <a:latin typeface="Comic Sans MS" panose="030F0702030302020204" pitchFamily="66" charset="0"/>
              </a:rPr>
              <a:t> I - [</a:t>
            </a:r>
            <a:r>
              <a:rPr lang="en-US" altLang="en-US" sz="4400" b="1" u="sng" dirty="0" err="1">
                <a:latin typeface="Comic Sans MS" panose="030F0702030302020204" pitchFamily="66" charset="0"/>
              </a:rPr>
              <a:t>Fondos</a:t>
            </a:r>
            <a:r>
              <a:rPr lang="en-US" altLang="en-US" sz="4400" b="1" u="sng" dirty="0">
                <a:latin typeface="Comic Sans MS" panose="030F0702030302020204" pitchFamily="66" charset="0"/>
              </a:rPr>
              <a:t> federales] </a:t>
            </a:r>
            <a:endParaRPr lang="en-US" sz="4400" b="1" i="1" u="sng" dirty="0">
              <a:latin typeface="Comic Sans MS" panose="030F0702030302020204" pitchFamily="66" charset="0"/>
            </a:endParaRPr>
          </a:p>
        </p:txBody>
      </p:sp>
      <p:sp>
        <p:nvSpPr>
          <p:cNvPr id="8" name="TextBox 7">
            <a:extLst>
              <a:ext uri="{FF2B5EF4-FFF2-40B4-BE49-F238E27FC236}">
                <a16:creationId xmlns:a16="http://schemas.microsoft.com/office/drawing/2014/main" id="{1B209D1C-BE14-E005-9EDE-31CC633C51E4}"/>
              </a:ext>
            </a:extLst>
          </p:cNvPr>
          <p:cNvSpPr txBox="1"/>
          <p:nvPr/>
        </p:nvSpPr>
        <p:spPr>
          <a:xfrm>
            <a:off x="2117968" y="1355050"/>
            <a:ext cx="7962734" cy="2462213"/>
          </a:xfrm>
          <a:prstGeom prst="rect">
            <a:avLst/>
          </a:prstGeom>
          <a:noFill/>
        </p:spPr>
        <p:txBody>
          <a:bodyPr wrap="square" rtlCol="0">
            <a:spAutoFit/>
          </a:bodyPr>
          <a:lstStyle/>
          <a:p>
            <a:pPr marL="0" indent="0" eaLnBrk="1" hangingPunct="1">
              <a:lnSpc>
                <a:spcPct val="90000"/>
              </a:lnSpc>
              <a:buFontTx/>
              <a:buNone/>
            </a:pPr>
            <a:r>
              <a:rPr lang="es-ES" altLang="en-US" sz="2800" b="1" i="1" dirty="0">
                <a:latin typeface="Comic Sans MS" panose="030F0702030302020204" pitchFamily="66" charset="0"/>
              </a:rPr>
              <a:t>Asignado en base al número de estudiantes elegibles para almuerzo gratis / reducido. Las escuelas reciben fondos del Título I si el 40% o más de los estudiantes son elegibles para almuerzo gratis / reducido.</a:t>
            </a:r>
            <a:endParaRPr lang="en-US" altLang="en-US" sz="2800" b="1" i="1" dirty="0">
              <a:latin typeface="Comic Sans MS" panose="030F0702030302020204" pitchFamily="66" charset="0"/>
            </a:endParaRPr>
          </a:p>
          <a:p>
            <a:pPr marL="457200" indent="-457200">
              <a:buFont typeface="Wingdings" panose="05000000000000000000" pitchFamily="2" charset="2"/>
              <a:buChar char="§"/>
            </a:pPr>
            <a:endParaRPr lang="en-US" sz="2800" b="1" i="1" dirty="0">
              <a:latin typeface="Comic Sans MS" panose="030F0702030302020204" pitchFamily="66" charset="0"/>
            </a:endParaRPr>
          </a:p>
        </p:txBody>
      </p:sp>
    </p:spTree>
    <p:extLst>
      <p:ext uri="{BB962C8B-B14F-4D97-AF65-F5344CB8AC3E}">
        <p14:creationId xmlns:p14="http://schemas.microsoft.com/office/powerpoint/2010/main" val="70489550"/>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30"/>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43750"/>
          <a:stretch>
            <a:fillRect/>
          </a:stretch>
        </p:blipFill>
        <p:spPr>
          <a:xfrm rot="10800000" flipH="1" flipV="1">
            <a:off x="0" y="992459"/>
            <a:ext cx="12192000" cy="6010507"/>
          </a:xfrm>
          <a:prstGeom prst="rect">
            <a:avLst/>
          </a:prstGeom>
        </p:spPr>
      </p:pic>
      <p:sp>
        <p:nvSpPr>
          <p:cNvPr id="3" name="Rectangle 2">
            <a:extLst>
              <a:ext uri="{FF2B5EF4-FFF2-40B4-BE49-F238E27FC236}">
                <a16:creationId xmlns:a16="http://schemas.microsoft.com/office/drawing/2014/main" id="{1F4AB2B9-E59F-39ED-4CC0-65F0B887DBB0}"/>
              </a:ext>
            </a:extLst>
          </p:cNvPr>
          <p:cNvSpPr txBox="1">
            <a:spLocks noChangeArrowheads="1"/>
          </p:cNvSpPr>
          <p:nvPr/>
        </p:nvSpPr>
        <p:spPr>
          <a:xfrm>
            <a:off x="457198" y="152400"/>
            <a:ext cx="10649417" cy="84005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Yeseva One" panose="00000500000000000000" charset="0"/>
                <a:ea typeface="Yeseva One" panose="00000500000000000000" charset="0"/>
                <a:cs typeface="+mj-cs"/>
              </a:defRPr>
            </a:lvl1pPr>
          </a:lstStyle>
          <a:p>
            <a:r>
              <a:rPr lang="en-US" altLang="en-US" sz="4400" b="1" u="sng" dirty="0">
                <a:latin typeface="Comic Sans MS" panose="030F0702030302020204" pitchFamily="66" charset="0"/>
              </a:rPr>
              <a:t>The Title I Parent Engagement Policy</a:t>
            </a:r>
            <a:endParaRPr lang="en-US" altLang="en-US" b="1" u="sng" dirty="0">
              <a:latin typeface="Comic Sans MS" panose="030F0702030302020204" pitchFamily="66" charset="0"/>
            </a:endParaRPr>
          </a:p>
        </p:txBody>
      </p:sp>
      <p:sp>
        <p:nvSpPr>
          <p:cNvPr id="5" name="Rectangle 3">
            <a:extLst>
              <a:ext uri="{FF2B5EF4-FFF2-40B4-BE49-F238E27FC236}">
                <a16:creationId xmlns:a16="http://schemas.microsoft.com/office/drawing/2014/main" id="{6DB5807F-A3D0-D8DD-5707-6F88DDFD0A74}"/>
              </a:ext>
            </a:extLst>
          </p:cNvPr>
          <p:cNvSpPr txBox="1">
            <a:spLocks noChangeArrowheads="1"/>
          </p:cNvSpPr>
          <p:nvPr/>
        </p:nvSpPr>
        <p:spPr>
          <a:xfrm>
            <a:off x="1221059" y="1014760"/>
            <a:ext cx="8458200" cy="3657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en-US" altLang="en-US" b="1" i="1" dirty="0">
                <a:latin typeface="Comic Sans MS" panose="030F0702030302020204" pitchFamily="66" charset="0"/>
              </a:rPr>
              <a:t>Every Title I school, in collaboration with parents, must prepare a school level parent engagement agreement.  The Parent Involvement Policy describes how the school will involve the parents in an organized, ongoing, and timely way in the planning, review, and improvement of the Title I 	program at the school.</a:t>
            </a:r>
          </a:p>
        </p:txBody>
      </p:sp>
    </p:spTree>
    <p:extLst>
      <p:ext uri="{BB962C8B-B14F-4D97-AF65-F5344CB8AC3E}">
        <p14:creationId xmlns:p14="http://schemas.microsoft.com/office/powerpoint/2010/main" val="865594431"/>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43750"/>
          <a:stretch>
            <a:fillRect/>
          </a:stretch>
        </p:blipFill>
        <p:spPr>
          <a:xfrm rot="10800000" flipH="1" flipV="1">
            <a:off x="0" y="992459"/>
            <a:ext cx="12192000" cy="6010507"/>
          </a:xfrm>
          <a:prstGeom prst="rect">
            <a:avLst/>
          </a:prstGeom>
        </p:spPr>
      </p:pic>
      <p:sp>
        <p:nvSpPr>
          <p:cNvPr id="3" name="Rectangle 2">
            <a:extLst>
              <a:ext uri="{FF2B5EF4-FFF2-40B4-BE49-F238E27FC236}">
                <a16:creationId xmlns:a16="http://schemas.microsoft.com/office/drawing/2014/main" id="{1F4AB2B9-E59F-39ED-4CC0-65F0B887DBB0}"/>
              </a:ext>
            </a:extLst>
          </p:cNvPr>
          <p:cNvSpPr txBox="1">
            <a:spLocks noChangeArrowheads="1"/>
          </p:cNvSpPr>
          <p:nvPr/>
        </p:nvSpPr>
        <p:spPr>
          <a:xfrm>
            <a:off x="457198" y="152400"/>
            <a:ext cx="11329641" cy="84005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Yeseva One" panose="00000500000000000000" charset="0"/>
                <a:ea typeface="Yeseva One" panose="00000500000000000000" charset="0"/>
                <a:cs typeface="+mj-cs"/>
              </a:defRPr>
            </a:lvl1pPr>
          </a:lstStyle>
          <a:p>
            <a:pPr algn="ctr"/>
            <a:r>
              <a:rPr lang="es-ES" altLang="en-US" sz="4400" b="1" u="sng" dirty="0">
                <a:latin typeface="Comic Sans MS" panose="030F0702030302020204" pitchFamily="66" charset="0"/>
              </a:rPr>
              <a:t>Política de participación de los padres de Título I de JES</a:t>
            </a:r>
            <a:endParaRPr lang="en-US" altLang="en-US" b="1" u="sng" dirty="0">
              <a:latin typeface="Comic Sans MS" panose="030F0702030302020204" pitchFamily="66" charset="0"/>
            </a:endParaRPr>
          </a:p>
        </p:txBody>
      </p:sp>
      <p:sp>
        <p:nvSpPr>
          <p:cNvPr id="5" name="Rectangle 3">
            <a:extLst>
              <a:ext uri="{FF2B5EF4-FFF2-40B4-BE49-F238E27FC236}">
                <a16:creationId xmlns:a16="http://schemas.microsoft.com/office/drawing/2014/main" id="{6DB5807F-A3D0-D8DD-5707-6F88DDFD0A74}"/>
              </a:ext>
            </a:extLst>
          </p:cNvPr>
          <p:cNvSpPr txBox="1">
            <a:spLocks noChangeArrowheads="1"/>
          </p:cNvSpPr>
          <p:nvPr/>
        </p:nvSpPr>
        <p:spPr>
          <a:xfrm>
            <a:off x="0" y="1633656"/>
            <a:ext cx="9824226" cy="24476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buFontTx/>
              <a:buNone/>
            </a:pPr>
            <a:r>
              <a:rPr lang="es-ES" altLang="en-US" b="1" i="1" dirty="0">
                <a:latin typeface="Comic Sans MS" panose="030F0702030302020204" pitchFamily="66" charset="0"/>
              </a:rPr>
              <a:t>Las copias de la Política de participación de los padres de Título I de JES están disponibles para los padres que las soliciten. También se puede encontrar una copia de esta política en el sitio web de la Escuela Primaria Jackson.</a:t>
            </a:r>
            <a:endParaRPr lang="en-US" altLang="en-US" b="1" i="1" dirty="0">
              <a:latin typeface="Comic Sans MS" panose="030F0702030302020204" pitchFamily="66" charset="0"/>
            </a:endParaRPr>
          </a:p>
        </p:txBody>
      </p:sp>
    </p:spTree>
    <p:extLst>
      <p:ext uri="{BB962C8B-B14F-4D97-AF65-F5344CB8AC3E}">
        <p14:creationId xmlns:p14="http://schemas.microsoft.com/office/powerpoint/2010/main" val="1470198918"/>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6801" y="-2255035"/>
            <a:ext cx="1819331" cy="1612031"/>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49567" y="100411"/>
            <a:ext cx="1122088" cy="892665"/>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46744"/>
            <a:ext cx="2117968" cy="6132837"/>
          </a:xfrm>
          <a:prstGeom prst="rect">
            <a:avLst/>
          </a:prstGeom>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99366" y="4615163"/>
            <a:ext cx="5047209" cy="1918372"/>
          </a:xfrm>
          <a:prstGeom prst="rect">
            <a:avLst/>
          </a:prstGeom>
        </p:spPr>
      </p:pic>
      <p:pic>
        <p:nvPicPr>
          <p:cNvPr id="7" name="图片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2970830"/>
            <a:ext cx="12192000" cy="3976379"/>
          </a:xfrm>
          <a:prstGeom prst="rect">
            <a:avLst/>
          </a:prstGeom>
        </p:spPr>
      </p:pic>
      <p:pic>
        <p:nvPicPr>
          <p:cNvPr id="30" name="钢琴曲 - 水边的阿狄丽娜 - 理查德 克莱德曼">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cstate="print"/>
          <a:stretch>
            <a:fillRect/>
          </a:stretch>
        </p:blipFill>
        <p:spPr>
          <a:xfrm>
            <a:off x="5156814" y="-2311179"/>
            <a:ext cx="609600" cy="609600"/>
          </a:xfrm>
          <a:prstGeom prst="rect">
            <a:avLst/>
          </a:prstGeom>
        </p:spPr>
      </p:pic>
      <p:sp>
        <p:nvSpPr>
          <p:cNvPr id="6" name="TextBox 5">
            <a:extLst>
              <a:ext uri="{FF2B5EF4-FFF2-40B4-BE49-F238E27FC236}">
                <a16:creationId xmlns:a16="http://schemas.microsoft.com/office/drawing/2014/main" id="{E78784AB-48AE-2CBE-0A25-4757BF1F17C4}"/>
              </a:ext>
            </a:extLst>
          </p:cNvPr>
          <p:cNvSpPr txBox="1"/>
          <p:nvPr/>
        </p:nvSpPr>
        <p:spPr>
          <a:xfrm>
            <a:off x="1" y="38865"/>
            <a:ext cx="12191999" cy="769441"/>
          </a:xfrm>
          <a:prstGeom prst="rect">
            <a:avLst/>
          </a:prstGeom>
          <a:noFill/>
        </p:spPr>
        <p:txBody>
          <a:bodyPr wrap="square" rtlCol="0">
            <a:spAutoFit/>
          </a:bodyPr>
          <a:lstStyle/>
          <a:p>
            <a:pPr algn="ctr"/>
            <a:r>
              <a:rPr lang="en-US" altLang="en-US" sz="4400" b="1" u="sng" dirty="0">
                <a:latin typeface="Comic Sans MS" panose="030F0702030302020204" pitchFamily="66" charset="0"/>
              </a:rPr>
              <a:t>JES Home/School Compact </a:t>
            </a:r>
            <a:endParaRPr lang="en-US" sz="4400" b="1" i="1" u="sng" dirty="0">
              <a:latin typeface="Comic Sans MS" panose="030F0702030302020204" pitchFamily="66" charset="0"/>
            </a:endParaRPr>
          </a:p>
        </p:txBody>
      </p:sp>
      <p:sp>
        <p:nvSpPr>
          <p:cNvPr id="8" name="TextBox 7">
            <a:extLst>
              <a:ext uri="{FF2B5EF4-FFF2-40B4-BE49-F238E27FC236}">
                <a16:creationId xmlns:a16="http://schemas.microsoft.com/office/drawing/2014/main" id="{1B209D1C-BE14-E005-9EDE-31CC633C51E4}"/>
              </a:ext>
            </a:extLst>
          </p:cNvPr>
          <p:cNvSpPr txBox="1"/>
          <p:nvPr/>
        </p:nvSpPr>
        <p:spPr>
          <a:xfrm>
            <a:off x="2131741" y="902412"/>
            <a:ext cx="7928517" cy="4616648"/>
          </a:xfrm>
          <a:prstGeom prst="rect">
            <a:avLst/>
          </a:prstGeom>
          <a:noFill/>
        </p:spPr>
        <p:txBody>
          <a:bodyPr wrap="square" rtlCol="0">
            <a:spAutoFit/>
          </a:bodyPr>
          <a:lstStyle/>
          <a:p>
            <a:pPr eaLnBrk="1" hangingPunct="1">
              <a:buFontTx/>
              <a:buNone/>
            </a:pPr>
            <a:r>
              <a:rPr lang="en-US" altLang="en-US" sz="2600" b="1" i="1" dirty="0">
                <a:latin typeface="Comic Sans MS" panose="030F0702030302020204" pitchFamily="66" charset="0"/>
              </a:rPr>
              <a:t>The Home/School Compact describes the responsibilities of the school, the parent, and the student for improved student achievement.</a:t>
            </a:r>
            <a:endParaRPr lang="en-US" altLang="en-US" sz="800" b="1" i="1" dirty="0">
              <a:latin typeface="Comic Sans MS" panose="030F0702030302020204" pitchFamily="66" charset="0"/>
            </a:endParaRPr>
          </a:p>
          <a:p>
            <a:pPr eaLnBrk="1" hangingPunct="1">
              <a:buFontTx/>
              <a:buNone/>
            </a:pPr>
            <a:endParaRPr lang="en-US" altLang="en-US" sz="400" b="1" i="1" dirty="0">
              <a:latin typeface="Comic Sans MS" panose="030F0702030302020204" pitchFamily="66" charset="0"/>
            </a:endParaRPr>
          </a:p>
          <a:p>
            <a:pPr eaLnBrk="1" hangingPunct="1">
              <a:buFontTx/>
              <a:buNone/>
            </a:pPr>
            <a:endParaRPr lang="en-US" altLang="en-US" sz="400" b="1" i="1" dirty="0">
              <a:latin typeface="Comic Sans MS" panose="030F0702030302020204" pitchFamily="66" charset="0"/>
            </a:endParaRPr>
          </a:p>
          <a:p>
            <a:pPr marL="457200" indent="-457200" eaLnBrk="1" hangingPunct="1">
              <a:buFont typeface="Wingdings" panose="05000000000000000000" pitchFamily="2" charset="2"/>
              <a:buChar char="ü"/>
            </a:pPr>
            <a:r>
              <a:rPr lang="en-US" altLang="en-US" sz="2600" b="1" i="1" dirty="0">
                <a:latin typeface="Comic Sans MS" panose="030F0702030302020204" pitchFamily="66" charset="0"/>
              </a:rPr>
              <a:t>Developed in collaboration among parents, teachers and students.</a:t>
            </a:r>
          </a:p>
          <a:p>
            <a:pPr marL="457200" indent="-457200" eaLnBrk="1" hangingPunct="1">
              <a:buFont typeface="Wingdings" panose="05000000000000000000" pitchFamily="2" charset="2"/>
              <a:buChar char="ü"/>
            </a:pPr>
            <a:r>
              <a:rPr lang="en-US" altLang="en-US" sz="2600" b="1" i="1" dirty="0">
                <a:latin typeface="Comic Sans MS" panose="030F0702030302020204" pitchFamily="66" charset="0"/>
              </a:rPr>
              <a:t>Updated periodically.</a:t>
            </a:r>
          </a:p>
          <a:p>
            <a:pPr marL="457200" indent="-457200" eaLnBrk="1" hangingPunct="1">
              <a:buFont typeface="Wingdings" panose="05000000000000000000" pitchFamily="2" charset="2"/>
              <a:buChar char="ü"/>
            </a:pPr>
            <a:r>
              <a:rPr lang="en-US" altLang="en-US" sz="2600" b="1" i="1" dirty="0">
                <a:latin typeface="Comic Sans MS" panose="030F0702030302020204" pitchFamily="66" charset="0"/>
              </a:rPr>
              <a:t>This compact is also readily available to parents upon request and is posted on the school’s website.</a:t>
            </a:r>
          </a:p>
          <a:p>
            <a:pPr eaLnBrk="1" hangingPunct="1">
              <a:buFontTx/>
              <a:buNone/>
            </a:pPr>
            <a:r>
              <a:rPr lang="en-US" altLang="en-US" sz="2600" b="1" i="1" dirty="0">
                <a:latin typeface="Comic Sans MS" panose="030F0702030302020204" pitchFamily="66" charset="0"/>
              </a:rPr>
              <a:t>  </a:t>
            </a:r>
          </a:p>
          <a:p>
            <a:pPr marL="457200" indent="-457200">
              <a:buFont typeface="Wingdings" panose="05000000000000000000" pitchFamily="2" charset="2"/>
              <a:buChar char="§"/>
            </a:pPr>
            <a:endParaRPr lang="en-US" sz="2600" b="1" i="1" dirty="0">
              <a:latin typeface="Comic Sans MS" panose="030F0702030302020204" pitchFamily="66" charset="0"/>
            </a:endParaRPr>
          </a:p>
        </p:txBody>
      </p:sp>
    </p:spTree>
    <p:extLst>
      <p:ext uri="{BB962C8B-B14F-4D97-AF65-F5344CB8AC3E}">
        <p14:creationId xmlns:p14="http://schemas.microsoft.com/office/powerpoint/2010/main" val="4289204099"/>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30"/>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6801" y="-2255035"/>
            <a:ext cx="1819331" cy="1612031"/>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27987" y="866122"/>
            <a:ext cx="1122088" cy="892665"/>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46744"/>
            <a:ext cx="2117968" cy="6132837"/>
          </a:xfrm>
          <a:prstGeom prst="rect">
            <a:avLst/>
          </a:prstGeom>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99366" y="4615163"/>
            <a:ext cx="5047209" cy="1918372"/>
          </a:xfrm>
          <a:prstGeom prst="rect">
            <a:avLst/>
          </a:prstGeom>
        </p:spPr>
      </p:pic>
      <p:pic>
        <p:nvPicPr>
          <p:cNvPr id="7" name="图片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2970830"/>
            <a:ext cx="12192000" cy="3976379"/>
          </a:xfrm>
          <a:prstGeom prst="rect">
            <a:avLst/>
          </a:prstGeom>
        </p:spPr>
      </p:pic>
      <p:pic>
        <p:nvPicPr>
          <p:cNvPr id="30" name="钢琴曲 - 水边的阿狄丽娜 - 理查德 克莱德曼">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cstate="print"/>
          <a:stretch>
            <a:fillRect/>
          </a:stretch>
        </p:blipFill>
        <p:spPr>
          <a:xfrm>
            <a:off x="5156814" y="-2311179"/>
            <a:ext cx="609600" cy="609600"/>
          </a:xfrm>
          <a:prstGeom prst="rect">
            <a:avLst/>
          </a:prstGeom>
        </p:spPr>
      </p:pic>
      <p:sp>
        <p:nvSpPr>
          <p:cNvPr id="6" name="TextBox 5">
            <a:extLst>
              <a:ext uri="{FF2B5EF4-FFF2-40B4-BE49-F238E27FC236}">
                <a16:creationId xmlns:a16="http://schemas.microsoft.com/office/drawing/2014/main" id="{E78784AB-48AE-2CBE-0A25-4757BF1F17C4}"/>
              </a:ext>
            </a:extLst>
          </p:cNvPr>
          <p:cNvSpPr txBox="1"/>
          <p:nvPr/>
        </p:nvSpPr>
        <p:spPr>
          <a:xfrm>
            <a:off x="1" y="-67084"/>
            <a:ext cx="12191999" cy="769441"/>
          </a:xfrm>
          <a:prstGeom prst="rect">
            <a:avLst/>
          </a:prstGeom>
          <a:noFill/>
        </p:spPr>
        <p:txBody>
          <a:bodyPr wrap="square" rtlCol="0">
            <a:spAutoFit/>
          </a:bodyPr>
          <a:lstStyle/>
          <a:p>
            <a:pPr algn="ctr"/>
            <a:r>
              <a:rPr lang="es-ES" altLang="en-US" sz="4400" b="1" u="sng" dirty="0">
                <a:latin typeface="Comic Sans MS" panose="030F0702030302020204" pitchFamily="66" charset="0"/>
              </a:rPr>
              <a:t>Pacto entre el hogar y la escuela de JES</a:t>
            </a:r>
            <a:endParaRPr lang="en-US" sz="4400" b="1" u="sng" dirty="0">
              <a:latin typeface="Comic Sans MS" panose="030F0702030302020204" pitchFamily="66" charset="0"/>
            </a:endParaRPr>
          </a:p>
        </p:txBody>
      </p:sp>
      <p:sp>
        <p:nvSpPr>
          <p:cNvPr id="8" name="TextBox 7">
            <a:extLst>
              <a:ext uri="{FF2B5EF4-FFF2-40B4-BE49-F238E27FC236}">
                <a16:creationId xmlns:a16="http://schemas.microsoft.com/office/drawing/2014/main" id="{1B209D1C-BE14-E005-9EDE-31CC633C51E4}"/>
              </a:ext>
            </a:extLst>
          </p:cNvPr>
          <p:cNvSpPr txBox="1"/>
          <p:nvPr/>
        </p:nvSpPr>
        <p:spPr>
          <a:xfrm>
            <a:off x="2308302" y="702357"/>
            <a:ext cx="7928517" cy="4832092"/>
          </a:xfrm>
          <a:prstGeom prst="rect">
            <a:avLst/>
          </a:prstGeom>
          <a:noFill/>
        </p:spPr>
        <p:txBody>
          <a:bodyPr wrap="square" rtlCol="0">
            <a:spAutoFit/>
          </a:bodyPr>
          <a:lstStyle/>
          <a:p>
            <a:pPr eaLnBrk="1" hangingPunct="1">
              <a:buFontTx/>
              <a:buNone/>
            </a:pPr>
            <a:r>
              <a:rPr lang="es-ES" altLang="en-US" sz="2700" b="1" i="1" dirty="0">
                <a:latin typeface="Comic Sans MS" panose="030F0702030302020204" pitchFamily="66" charset="0"/>
              </a:rPr>
              <a:t>El Acuerdo entre el hogar y la escuela describe las responsabilidades de la escuela, los padres y el estudiante para mejorar el rendimiento estudiantil.</a:t>
            </a:r>
          </a:p>
          <a:p>
            <a:pPr marL="342900" indent="-342900" eaLnBrk="1" hangingPunct="1">
              <a:buFont typeface="Wingdings" panose="05000000000000000000" pitchFamily="2" charset="2"/>
              <a:buChar char="ü"/>
            </a:pPr>
            <a:r>
              <a:rPr lang="es-ES" altLang="en-US" sz="2300" b="1" i="1" dirty="0">
                <a:latin typeface="Comic Sans MS" panose="030F0702030302020204" pitchFamily="66" charset="0"/>
              </a:rPr>
              <a:t>Desarrollado en colaboración entre padres, profesores y alumnos.</a:t>
            </a:r>
          </a:p>
          <a:p>
            <a:pPr marL="342900" indent="-342900" eaLnBrk="1" hangingPunct="1">
              <a:buFont typeface="Wingdings" panose="05000000000000000000" pitchFamily="2" charset="2"/>
              <a:buChar char="ü"/>
            </a:pPr>
            <a:r>
              <a:rPr lang="es-ES" altLang="en-US" sz="2300" b="1" i="1" dirty="0">
                <a:latin typeface="Comic Sans MS" panose="030F0702030302020204" pitchFamily="66" charset="0"/>
              </a:rPr>
              <a:t>Actualizada periódicamente.</a:t>
            </a:r>
          </a:p>
          <a:p>
            <a:pPr marL="342900" indent="-342900" eaLnBrk="1" hangingPunct="1">
              <a:buFont typeface="Wingdings" panose="05000000000000000000" pitchFamily="2" charset="2"/>
              <a:buChar char="ü"/>
            </a:pPr>
            <a:r>
              <a:rPr lang="es-ES" altLang="en-US" sz="2300" b="1" i="1" dirty="0">
                <a:latin typeface="Comic Sans MS" panose="030F0702030302020204" pitchFamily="66" charset="0"/>
              </a:rPr>
              <a:t>Este compacto también está disponible para los padres que lo soliciten y se publica en el sitio web de la escuela.</a:t>
            </a:r>
            <a:r>
              <a:rPr lang="en-US" altLang="en-US" sz="2300" b="1" i="1" dirty="0">
                <a:latin typeface="Comic Sans MS" panose="030F0702030302020204" pitchFamily="66" charset="0"/>
              </a:rPr>
              <a:t>Developed in collaboration among parents, teachers and students.</a:t>
            </a:r>
          </a:p>
          <a:p>
            <a:pPr eaLnBrk="1" hangingPunct="1">
              <a:buFontTx/>
              <a:buNone/>
            </a:pPr>
            <a:endParaRPr lang="en-US" sz="2800" b="1" i="1" dirty="0">
              <a:latin typeface="Comic Sans MS" panose="030F0702030302020204" pitchFamily="66" charset="0"/>
            </a:endParaRPr>
          </a:p>
        </p:txBody>
      </p:sp>
    </p:spTree>
    <p:extLst>
      <p:ext uri="{BB962C8B-B14F-4D97-AF65-F5344CB8AC3E}">
        <p14:creationId xmlns:p14="http://schemas.microsoft.com/office/powerpoint/2010/main" val="2115137343"/>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30"/>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43750"/>
          <a:stretch>
            <a:fillRect/>
          </a:stretch>
        </p:blipFill>
        <p:spPr>
          <a:xfrm rot="10800000" flipH="1" flipV="1">
            <a:off x="0" y="866078"/>
            <a:ext cx="12192000" cy="6010507"/>
          </a:xfrm>
          <a:prstGeom prst="rect">
            <a:avLst/>
          </a:prstGeom>
        </p:spPr>
      </p:pic>
      <p:sp>
        <p:nvSpPr>
          <p:cNvPr id="3" name="Rectangle 2">
            <a:extLst>
              <a:ext uri="{FF2B5EF4-FFF2-40B4-BE49-F238E27FC236}">
                <a16:creationId xmlns:a16="http://schemas.microsoft.com/office/drawing/2014/main" id="{1F4AB2B9-E59F-39ED-4CC0-65F0B887DBB0}"/>
              </a:ext>
            </a:extLst>
          </p:cNvPr>
          <p:cNvSpPr txBox="1">
            <a:spLocks noChangeArrowheads="1"/>
          </p:cNvSpPr>
          <p:nvPr/>
        </p:nvSpPr>
        <p:spPr>
          <a:xfrm>
            <a:off x="457198" y="152400"/>
            <a:ext cx="11329641" cy="5612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Yeseva One" panose="00000500000000000000" charset="0"/>
                <a:ea typeface="Yeseva One" panose="00000500000000000000" charset="0"/>
                <a:cs typeface="+mj-cs"/>
              </a:defRPr>
            </a:lvl1pPr>
          </a:lstStyle>
          <a:p>
            <a:pPr algn="ctr"/>
            <a:r>
              <a:rPr lang="en-US" altLang="en-US" b="1" u="sng" dirty="0">
                <a:latin typeface="Comic Sans MS" panose="030F0702030302020204" pitchFamily="66" charset="0"/>
              </a:rPr>
              <a:t>Student Code of Conduct</a:t>
            </a:r>
          </a:p>
        </p:txBody>
      </p:sp>
      <p:sp>
        <p:nvSpPr>
          <p:cNvPr id="6" name="Content Placeholder 2">
            <a:extLst>
              <a:ext uri="{FF2B5EF4-FFF2-40B4-BE49-F238E27FC236}">
                <a16:creationId xmlns:a16="http://schemas.microsoft.com/office/drawing/2014/main" id="{7BA83082-215C-A5AF-9238-583C32C3C1ED}"/>
              </a:ext>
            </a:extLst>
          </p:cNvPr>
          <p:cNvSpPr txBox="1">
            <a:spLocks/>
          </p:cNvSpPr>
          <p:nvPr/>
        </p:nvSpPr>
        <p:spPr>
          <a:xfrm>
            <a:off x="1745166" y="1081668"/>
            <a:ext cx="7678554" cy="37057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b="1" i="1" dirty="0">
                <a:latin typeface="Comic Sans MS" panose="030F0702030302020204" pitchFamily="66" charset="0"/>
              </a:rPr>
              <a:t>Each year within the first two weeks of school, students review the student code of conduct with the school guidance counselor.  </a:t>
            </a:r>
          </a:p>
          <a:p>
            <a:r>
              <a:rPr lang="en-US" altLang="en-US" b="1" i="1" dirty="0">
                <a:latin typeface="Comic Sans MS" panose="030F0702030302020204" pitchFamily="66" charset="0"/>
              </a:rPr>
              <a:t>A copy of the Student Code of Conduct is available on the Shelby County Schools website.</a:t>
            </a:r>
          </a:p>
        </p:txBody>
      </p:sp>
    </p:spTree>
    <p:extLst>
      <p:ext uri="{BB962C8B-B14F-4D97-AF65-F5344CB8AC3E}">
        <p14:creationId xmlns:p14="http://schemas.microsoft.com/office/powerpoint/2010/main" val="2485497288"/>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43750"/>
          <a:stretch>
            <a:fillRect/>
          </a:stretch>
        </p:blipFill>
        <p:spPr>
          <a:xfrm rot="10800000" flipH="1" flipV="1">
            <a:off x="-78059" y="866078"/>
            <a:ext cx="12192000" cy="6010507"/>
          </a:xfrm>
          <a:prstGeom prst="rect">
            <a:avLst/>
          </a:prstGeom>
        </p:spPr>
      </p:pic>
      <p:sp>
        <p:nvSpPr>
          <p:cNvPr id="3" name="Rectangle 2">
            <a:extLst>
              <a:ext uri="{FF2B5EF4-FFF2-40B4-BE49-F238E27FC236}">
                <a16:creationId xmlns:a16="http://schemas.microsoft.com/office/drawing/2014/main" id="{1F4AB2B9-E59F-39ED-4CC0-65F0B887DBB0}"/>
              </a:ext>
            </a:extLst>
          </p:cNvPr>
          <p:cNvSpPr txBox="1">
            <a:spLocks noChangeArrowheads="1"/>
          </p:cNvSpPr>
          <p:nvPr/>
        </p:nvSpPr>
        <p:spPr>
          <a:xfrm>
            <a:off x="457198" y="152400"/>
            <a:ext cx="11329641" cy="5612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Yeseva One" panose="00000500000000000000" charset="0"/>
                <a:ea typeface="Yeseva One" panose="00000500000000000000" charset="0"/>
                <a:cs typeface="+mj-cs"/>
              </a:defRPr>
            </a:lvl1pPr>
          </a:lstStyle>
          <a:p>
            <a:pPr algn="ctr"/>
            <a:r>
              <a:rPr lang="en-US" altLang="en-US" b="1" u="sng" dirty="0">
                <a:latin typeface="Comic Sans MS" panose="030F0702030302020204" pitchFamily="66" charset="0"/>
              </a:rPr>
              <a:t>Código de </a:t>
            </a:r>
            <a:r>
              <a:rPr lang="en-US" altLang="en-US" b="1" u="sng" dirty="0" err="1">
                <a:latin typeface="Comic Sans MS" panose="030F0702030302020204" pitchFamily="66" charset="0"/>
              </a:rPr>
              <a:t>Conducta</a:t>
            </a:r>
            <a:r>
              <a:rPr lang="en-US" altLang="en-US" b="1" u="sng" dirty="0">
                <a:latin typeface="Comic Sans MS" panose="030F0702030302020204" pitchFamily="66" charset="0"/>
              </a:rPr>
              <a:t> </a:t>
            </a:r>
            <a:r>
              <a:rPr lang="en-US" altLang="en-US" b="1" u="sng" dirty="0" err="1">
                <a:latin typeface="Comic Sans MS" panose="030F0702030302020204" pitchFamily="66" charset="0"/>
              </a:rPr>
              <a:t>Estudiantil</a:t>
            </a:r>
            <a:endParaRPr lang="en-US" altLang="en-US" b="1" u="sng" dirty="0">
              <a:latin typeface="Comic Sans MS" panose="030F0702030302020204" pitchFamily="66" charset="0"/>
            </a:endParaRPr>
          </a:p>
        </p:txBody>
      </p:sp>
      <p:sp>
        <p:nvSpPr>
          <p:cNvPr id="6" name="Content Placeholder 2">
            <a:extLst>
              <a:ext uri="{FF2B5EF4-FFF2-40B4-BE49-F238E27FC236}">
                <a16:creationId xmlns:a16="http://schemas.microsoft.com/office/drawing/2014/main" id="{7BA83082-215C-A5AF-9238-583C32C3C1ED}"/>
              </a:ext>
            </a:extLst>
          </p:cNvPr>
          <p:cNvSpPr txBox="1">
            <a:spLocks/>
          </p:cNvSpPr>
          <p:nvPr/>
        </p:nvSpPr>
        <p:spPr>
          <a:xfrm>
            <a:off x="551985" y="1092819"/>
            <a:ext cx="7678554" cy="37057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altLang="en-US" b="1" i="1" dirty="0">
                <a:latin typeface="Comic Sans MS" panose="030F0702030302020204" pitchFamily="66" charset="0"/>
              </a:rPr>
              <a:t>Cada año dentro de las dos primeras semanas de clases, los estudiantes revisan el código de conducta del estudiante con el consejero escolar.</a:t>
            </a:r>
          </a:p>
          <a:p>
            <a:r>
              <a:rPr lang="es-ES" altLang="en-US" b="1" i="1" dirty="0">
                <a:latin typeface="Comic Sans MS" panose="030F0702030302020204" pitchFamily="66" charset="0"/>
              </a:rPr>
              <a:t>Una copia del Código de Conducta del Estudiante está disponible en el sitio web de las Escuelas del Condado de Shelby.</a:t>
            </a:r>
            <a:endParaRPr lang="en-US" altLang="en-US" b="1" i="1" dirty="0">
              <a:latin typeface="Comic Sans MS" panose="030F0702030302020204" pitchFamily="66" charset="0"/>
            </a:endParaRPr>
          </a:p>
        </p:txBody>
      </p:sp>
    </p:spTree>
    <p:extLst>
      <p:ext uri="{BB962C8B-B14F-4D97-AF65-F5344CB8AC3E}">
        <p14:creationId xmlns:p14="http://schemas.microsoft.com/office/powerpoint/2010/main" val="2882845127"/>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6801" y="-2255035"/>
            <a:ext cx="1819331" cy="1612031"/>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27987" y="866122"/>
            <a:ext cx="1122088" cy="892665"/>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46744"/>
            <a:ext cx="2117968" cy="6132837"/>
          </a:xfrm>
          <a:prstGeom prst="rect">
            <a:avLst/>
          </a:prstGeom>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99366" y="4615163"/>
            <a:ext cx="5047209" cy="1918372"/>
          </a:xfrm>
          <a:prstGeom prst="rect">
            <a:avLst/>
          </a:prstGeom>
        </p:spPr>
      </p:pic>
      <p:pic>
        <p:nvPicPr>
          <p:cNvPr id="7" name="图片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2970830"/>
            <a:ext cx="12192000" cy="3976379"/>
          </a:xfrm>
          <a:prstGeom prst="rect">
            <a:avLst/>
          </a:prstGeom>
        </p:spPr>
      </p:pic>
      <p:pic>
        <p:nvPicPr>
          <p:cNvPr id="30" name="钢琴曲 - 水边的阿狄丽娜 - 理查德 克莱德曼">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cstate="print"/>
          <a:stretch>
            <a:fillRect/>
          </a:stretch>
        </p:blipFill>
        <p:spPr>
          <a:xfrm>
            <a:off x="5156814" y="-2311179"/>
            <a:ext cx="609600" cy="609600"/>
          </a:xfrm>
          <a:prstGeom prst="rect">
            <a:avLst/>
          </a:prstGeom>
        </p:spPr>
      </p:pic>
      <p:sp>
        <p:nvSpPr>
          <p:cNvPr id="6" name="TextBox 5">
            <a:extLst>
              <a:ext uri="{FF2B5EF4-FFF2-40B4-BE49-F238E27FC236}">
                <a16:creationId xmlns:a16="http://schemas.microsoft.com/office/drawing/2014/main" id="{E78784AB-48AE-2CBE-0A25-4757BF1F17C4}"/>
              </a:ext>
            </a:extLst>
          </p:cNvPr>
          <p:cNvSpPr txBox="1"/>
          <p:nvPr/>
        </p:nvSpPr>
        <p:spPr>
          <a:xfrm>
            <a:off x="1" y="-67084"/>
            <a:ext cx="12191999" cy="769441"/>
          </a:xfrm>
          <a:prstGeom prst="rect">
            <a:avLst/>
          </a:prstGeom>
          <a:noFill/>
        </p:spPr>
        <p:txBody>
          <a:bodyPr wrap="square" rtlCol="0">
            <a:spAutoFit/>
          </a:bodyPr>
          <a:lstStyle/>
          <a:p>
            <a:pPr algn="ctr"/>
            <a:r>
              <a:rPr lang="en-US" altLang="en-US" sz="4400" b="1" dirty="0">
                <a:latin typeface="Comic Sans MS" panose="030F0702030302020204" pitchFamily="66" charset="0"/>
              </a:rPr>
              <a:t>Jackson Elementary School EPlan</a:t>
            </a:r>
          </a:p>
        </p:txBody>
      </p:sp>
      <p:sp>
        <p:nvSpPr>
          <p:cNvPr id="8" name="TextBox 7">
            <a:extLst>
              <a:ext uri="{FF2B5EF4-FFF2-40B4-BE49-F238E27FC236}">
                <a16:creationId xmlns:a16="http://schemas.microsoft.com/office/drawing/2014/main" id="{1B209D1C-BE14-E005-9EDE-31CC633C51E4}"/>
              </a:ext>
            </a:extLst>
          </p:cNvPr>
          <p:cNvSpPr txBox="1"/>
          <p:nvPr/>
        </p:nvSpPr>
        <p:spPr>
          <a:xfrm>
            <a:off x="2330604" y="962154"/>
            <a:ext cx="7928517" cy="3416320"/>
          </a:xfrm>
          <a:prstGeom prst="rect">
            <a:avLst/>
          </a:prstGeom>
          <a:noFill/>
        </p:spPr>
        <p:txBody>
          <a:bodyPr wrap="square" rtlCol="0">
            <a:spAutoFit/>
          </a:bodyPr>
          <a:lstStyle/>
          <a:p>
            <a:r>
              <a:rPr lang="en-US" sz="2400" b="1" i="1" spc="-30" dirty="0">
                <a:solidFill>
                  <a:srgbClr val="131E29"/>
                </a:solidFill>
                <a:latin typeface="Comic Sans MS" panose="030F0702030302020204" pitchFamily="66" charset="0"/>
                <a:ea typeface="Calibri" panose="020F0502020204030204" pitchFamily="34" charset="0"/>
                <a:cs typeface="Times New Roman" panose="02020603050405020304" pitchFamily="18" charset="0"/>
              </a:rPr>
              <a:t>Each year, Jackson Elementary is required by the Tennessee Department of Education to develop an Education Plan, EPlan.  The EPlan outlines how JES students, parents, teachers, staff and community will strive to increase student achievement.  This also includes students’ social and emotional well being.  </a:t>
            </a:r>
            <a:endParaRPr lang="en-US" sz="2400" b="1" i="1" dirty="0">
              <a:latin typeface="Comic Sans MS" panose="030F0702030302020204" pitchFamily="66" charset="0"/>
              <a:ea typeface="Calibri" panose="020F0502020204030204" pitchFamily="34" charset="0"/>
              <a:cs typeface="Times New Roman" panose="02020603050405020304" pitchFamily="18" charset="0"/>
            </a:endParaRPr>
          </a:p>
          <a:p>
            <a:pPr eaLnBrk="1" hangingPunct="1">
              <a:buFontTx/>
              <a:buNone/>
            </a:pPr>
            <a:endParaRPr lang="en-US" altLang="en-US" sz="2400" b="1" i="1" dirty="0">
              <a:latin typeface="Comic Sans MS" panose="030F0702030302020204" pitchFamily="66" charset="0"/>
            </a:endParaRPr>
          </a:p>
          <a:p>
            <a:pPr eaLnBrk="1" hangingPunct="1">
              <a:buFontTx/>
              <a:buNone/>
            </a:pPr>
            <a:endParaRPr lang="en-US" sz="2400" b="1" i="1" dirty="0">
              <a:latin typeface="Comic Sans MS" panose="030F0702030302020204" pitchFamily="66" charset="0"/>
            </a:endParaRPr>
          </a:p>
        </p:txBody>
      </p:sp>
    </p:spTree>
    <p:extLst>
      <p:ext uri="{BB962C8B-B14F-4D97-AF65-F5344CB8AC3E}">
        <p14:creationId xmlns:p14="http://schemas.microsoft.com/office/powerpoint/2010/main" val="2533388733"/>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30"/>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6801" y="-2255035"/>
            <a:ext cx="1819331" cy="1612031"/>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27987" y="866122"/>
            <a:ext cx="1122088" cy="892665"/>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46744"/>
            <a:ext cx="2117968" cy="6132837"/>
          </a:xfrm>
          <a:prstGeom prst="rect">
            <a:avLst/>
          </a:prstGeom>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99366" y="4615163"/>
            <a:ext cx="5047209" cy="1918372"/>
          </a:xfrm>
          <a:prstGeom prst="rect">
            <a:avLst/>
          </a:prstGeom>
        </p:spPr>
      </p:pic>
      <p:pic>
        <p:nvPicPr>
          <p:cNvPr id="7" name="图片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2970830"/>
            <a:ext cx="12192000" cy="3976379"/>
          </a:xfrm>
          <a:prstGeom prst="rect">
            <a:avLst/>
          </a:prstGeom>
        </p:spPr>
      </p:pic>
      <p:pic>
        <p:nvPicPr>
          <p:cNvPr id="30" name="钢琴曲 - 水边的阿狄丽娜 - 理查德 克莱德曼">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cstate="print"/>
          <a:stretch>
            <a:fillRect/>
          </a:stretch>
        </p:blipFill>
        <p:spPr>
          <a:xfrm>
            <a:off x="5156814" y="-2311179"/>
            <a:ext cx="609600" cy="609600"/>
          </a:xfrm>
          <a:prstGeom prst="rect">
            <a:avLst/>
          </a:prstGeom>
        </p:spPr>
      </p:pic>
      <p:sp>
        <p:nvSpPr>
          <p:cNvPr id="6" name="TextBox 5">
            <a:extLst>
              <a:ext uri="{FF2B5EF4-FFF2-40B4-BE49-F238E27FC236}">
                <a16:creationId xmlns:a16="http://schemas.microsoft.com/office/drawing/2014/main" id="{E78784AB-48AE-2CBE-0A25-4757BF1F17C4}"/>
              </a:ext>
            </a:extLst>
          </p:cNvPr>
          <p:cNvSpPr txBox="1"/>
          <p:nvPr/>
        </p:nvSpPr>
        <p:spPr>
          <a:xfrm>
            <a:off x="1" y="-67084"/>
            <a:ext cx="12191999" cy="769441"/>
          </a:xfrm>
          <a:prstGeom prst="rect">
            <a:avLst/>
          </a:prstGeom>
          <a:noFill/>
        </p:spPr>
        <p:txBody>
          <a:bodyPr wrap="square" rtlCol="0">
            <a:spAutoFit/>
          </a:bodyPr>
          <a:lstStyle/>
          <a:p>
            <a:pPr algn="ctr"/>
            <a:r>
              <a:rPr lang="en-US" altLang="en-US" sz="4400" b="1" u="sng" dirty="0">
                <a:latin typeface="Comic Sans MS" panose="030F0702030302020204" pitchFamily="66" charset="0"/>
              </a:rPr>
              <a:t>Escuela Primaria Jackson EPlan</a:t>
            </a:r>
          </a:p>
        </p:txBody>
      </p:sp>
      <p:sp>
        <p:nvSpPr>
          <p:cNvPr id="8" name="TextBox 7">
            <a:extLst>
              <a:ext uri="{FF2B5EF4-FFF2-40B4-BE49-F238E27FC236}">
                <a16:creationId xmlns:a16="http://schemas.microsoft.com/office/drawing/2014/main" id="{1B209D1C-BE14-E005-9EDE-31CC633C51E4}"/>
              </a:ext>
            </a:extLst>
          </p:cNvPr>
          <p:cNvSpPr txBox="1"/>
          <p:nvPr/>
        </p:nvSpPr>
        <p:spPr>
          <a:xfrm>
            <a:off x="2330604" y="962154"/>
            <a:ext cx="7928517" cy="3699795"/>
          </a:xfrm>
          <a:prstGeom prst="rect">
            <a:avLst/>
          </a:prstGeom>
          <a:noFill/>
        </p:spPr>
        <p:txBody>
          <a:bodyPr wrap="square" rtlCol="0">
            <a:spAutoFit/>
          </a:bodyPr>
          <a:lstStyle/>
          <a:p>
            <a:pPr>
              <a:lnSpc>
                <a:spcPct val="107000"/>
              </a:lnSpc>
              <a:spcBef>
                <a:spcPts val="0"/>
              </a:spcBef>
              <a:spcAft>
                <a:spcPts val="800"/>
              </a:spcAft>
              <a:defRPr/>
            </a:pPr>
            <a:r>
              <a:rPr lang="es-ES" sz="2400" b="1" i="1" dirty="0">
                <a:latin typeface="Comic Sans MS" panose="030F0702030302020204" pitchFamily="66" charset="0"/>
              </a:rPr>
              <a:t>Cada año, la Primaria Jackson debe desarrollar un Plan de Educación, EPlan. El EPlan describe cómo los estudiantes, los padres, los maestros, el personal y la comunidad de JES se esforzarán por aumentar el rendimiento de los estudiantes. Esto también incluye el bienestar social y emocional de los estudiantes.</a:t>
            </a:r>
            <a:endParaRPr lang="en-US" sz="2400" b="1" i="1" dirty="0">
              <a:latin typeface="Comic Sans MS" panose="030F0702030302020204" pitchFamily="66" charset="0"/>
              <a:ea typeface="Calibri" panose="020F0502020204030204" pitchFamily="34" charset="0"/>
              <a:cs typeface="Times New Roman" panose="02020603050405020304" pitchFamily="18" charset="0"/>
            </a:endParaRPr>
          </a:p>
          <a:p>
            <a:pPr eaLnBrk="1" hangingPunct="1">
              <a:buFontTx/>
              <a:buNone/>
            </a:pPr>
            <a:endParaRPr lang="en-US" altLang="en-US" sz="2400" b="1" i="1" dirty="0">
              <a:latin typeface="Comic Sans MS" panose="030F0702030302020204" pitchFamily="66" charset="0"/>
            </a:endParaRPr>
          </a:p>
          <a:p>
            <a:pPr eaLnBrk="1" hangingPunct="1">
              <a:buFontTx/>
              <a:buNone/>
            </a:pPr>
            <a:endParaRPr lang="en-US" sz="2400" b="1" i="1" dirty="0">
              <a:latin typeface="Comic Sans MS" panose="030F0702030302020204" pitchFamily="66" charset="0"/>
            </a:endParaRPr>
          </a:p>
        </p:txBody>
      </p:sp>
    </p:spTree>
    <p:extLst>
      <p:ext uri="{BB962C8B-B14F-4D97-AF65-F5344CB8AC3E}">
        <p14:creationId xmlns:p14="http://schemas.microsoft.com/office/powerpoint/2010/main" val="3773689210"/>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3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43750"/>
          <a:stretch>
            <a:fillRect/>
          </a:stretch>
        </p:blipFill>
        <p:spPr>
          <a:xfrm rot="10800000" flipH="1" flipV="1">
            <a:off x="-1859" y="959005"/>
            <a:ext cx="12192000" cy="6010507"/>
          </a:xfrm>
          <a:prstGeom prst="rect">
            <a:avLst/>
          </a:prstGeom>
        </p:spPr>
      </p:pic>
      <p:sp>
        <p:nvSpPr>
          <p:cNvPr id="13" name="TextBox 12">
            <a:extLst>
              <a:ext uri="{FF2B5EF4-FFF2-40B4-BE49-F238E27FC236}">
                <a16:creationId xmlns:a16="http://schemas.microsoft.com/office/drawing/2014/main" id="{88AABAFC-E5E2-2438-2658-4672BDA84D8F}"/>
              </a:ext>
            </a:extLst>
          </p:cNvPr>
          <p:cNvSpPr txBox="1"/>
          <p:nvPr/>
        </p:nvSpPr>
        <p:spPr>
          <a:xfrm>
            <a:off x="-3718" y="127284"/>
            <a:ext cx="8764859" cy="4524315"/>
          </a:xfrm>
          <a:prstGeom prst="rect">
            <a:avLst/>
          </a:prstGeom>
          <a:noFill/>
        </p:spPr>
        <p:txBody>
          <a:bodyPr wrap="square">
            <a:spAutoFit/>
          </a:bodyPr>
          <a:lstStyle/>
          <a:p>
            <a:pPr algn="ctr"/>
            <a:r>
              <a:rPr lang="en-US" altLang="en-US" sz="4800" b="1" u="sng" dirty="0">
                <a:latin typeface="Comic Sans MS" panose="030F0702030302020204" pitchFamily="66" charset="0"/>
              </a:rPr>
              <a:t>What is Title I</a:t>
            </a:r>
          </a:p>
          <a:p>
            <a:r>
              <a:rPr lang="en-US" altLang="en-US" sz="3000" dirty="0">
                <a:latin typeface="Comic Sans MS" panose="030F0702030302020204" pitchFamily="66" charset="0"/>
              </a:rPr>
              <a:t>Title I is a K-12 program that provides additional academic support and learning opportunities for students at schools with high percentages of socioeconomically disadvantaged children. The program is intended to help ensure that all students meet the state academic standards as tested on the TCAP each year.</a:t>
            </a:r>
            <a:endParaRPr lang="en-US" sz="3000" dirty="0">
              <a:latin typeface="Comic Sans MS" panose="030F0702030302020204"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43750"/>
          <a:stretch>
            <a:fillRect/>
          </a:stretch>
        </p:blipFill>
        <p:spPr>
          <a:xfrm rot="10800000" flipH="1" flipV="1">
            <a:off x="-78059" y="866078"/>
            <a:ext cx="12192000" cy="6010507"/>
          </a:xfrm>
          <a:prstGeom prst="rect">
            <a:avLst/>
          </a:prstGeom>
        </p:spPr>
      </p:pic>
      <p:sp>
        <p:nvSpPr>
          <p:cNvPr id="3" name="Rectangle 2">
            <a:extLst>
              <a:ext uri="{FF2B5EF4-FFF2-40B4-BE49-F238E27FC236}">
                <a16:creationId xmlns:a16="http://schemas.microsoft.com/office/drawing/2014/main" id="{1F4AB2B9-E59F-39ED-4CC0-65F0B887DBB0}"/>
              </a:ext>
            </a:extLst>
          </p:cNvPr>
          <p:cNvSpPr txBox="1">
            <a:spLocks noChangeArrowheads="1"/>
          </p:cNvSpPr>
          <p:nvPr/>
        </p:nvSpPr>
        <p:spPr>
          <a:xfrm>
            <a:off x="0" y="-18586"/>
            <a:ext cx="12192000" cy="5389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Yeseva One" panose="00000500000000000000" charset="0"/>
                <a:ea typeface="Yeseva One" panose="00000500000000000000" charset="0"/>
                <a:cs typeface="+mj-cs"/>
              </a:defRPr>
            </a:lvl1pPr>
          </a:lstStyle>
          <a:p>
            <a:pPr algn="ctr"/>
            <a:r>
              <a:rPr lang="en-US" altLang="en-US" b="1" u="sng" dirty="0">
                <a:latin typeface="Comic Sans MS" panose="030F0702030302020204" pitchFamily="66" charset="0"/>
              </a:rPr>
              <a:t>Students’ Progress &amp; </a:t>
            </a:r>
          </a:p>
          <a:p>
            <a:pPr algn="ctr"/>
            <a:r>
              <a:rPr lang="en-US" altLang="en-US" b="1" u="sng" dirty="0">
                <a:latin typeface="Comic Sans MS" panose="030F0702030302020204" pitchFamily="66" charset="0"/>
              </a:rPr>
              <a:t>Parent – Teacher Conferences</a:t>
            </a:r>
          </a:p>
        </p:txBody>
      </p:sp>
      <p:sp>
        <p:nvSpPr>
          <p:cNvPr id="6" name="Content Placeholder 2">
            <a:extLst>
              <a:ext uri="{FF2B5EF4-FFF2-40B4-BE49-F238E27FC236}">
                <a16:creationId xmlns:a16="http://schemas.microsoft.com/office/drawing/2014/main" id="{7BA83082-215C-A5AF-9238-583C32C3C1ED}"/>
              </a:ext>
            </a:extLst>
          </p:cNvPr>
          <p:cNvSpPr txBox="1">
            <a:spLocks/>
          </p:cNvSpPr>
          <p:nvPr/>
        </p:nvSpPr>
        <p:spPr>
          <a:xfrm>
            <a:off x="384716" y="1182029"/>
            <a:ext cx="8670073" cy="37057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spcAft>
                <a:spcPts val="800"/>
              </a:spcAft>
              <a:buNone/>
              <a:defRPr/>
            </a:pPr>
            <a:r>
              <a:rPr lang="en-US" sz="2400" b="1" i="1" spc="-30" dirty="0">
                <a:solidFill>
                  <a:srgbClr val="131E29"/>
                </a:solidFill>
                <a:latin typeface="Comic Sans MS" panose="030F0702030302020204" pitchFamily="66" charset="0"/>
                <a:ea typeface="Calibri" panose="020F0502020204030204" pitchFamily="34" charset="0"/>
                <a:cs typeface="Times New Roman" panose="02020603050405020304" pitchFamily="18" charset="0"/>
              </a:rPr>
              <a:t>Students receive a progress report and a report card each quarter of the school year.  Progress reports are issued after the four week of the quarter.  Report cards are issued after the last day of the quarter.  There are several Parent-Teacher Conferences held throughout the year.  If parents need to talk to their child’s teacher before the conferences, parents can ask for a conference, which will be schedule before or after school.</a:t>
            </a:r>
            <a:endParaRPr lang="en-US" sz="2400" b="1" i="1" dirty="0">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7328106"/>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43750"/>
          <a:stretch>
            <a:fillRect/>
          </a:stretch>
        </p:blipFill>
        <p:spPr>
          <a:xfrm rot="10800000" flipH="1" flipV="1">
            <a:off x="-78059" y="866078"/>
            <a:ext cx="12192000" cy="6010507"/>
          </a:xfrm>
          <a:prstGeom prst="rect">
            <a:avLst/>
          </a:prstGeom>
        </p:spPr>
      </p:pic>
      <p:sp>
        <p:nvSpPr>
          <p:cNvPr id="3" name="Rectangle 2">
            <a:extLst>
              <a:ext uri="{FF2B5EF4-FFF2-40B4-BE49-F238E27FC236}">
                <a16:creationId xmlns:a16="http://schemas.microsoft.com/office/drawing/2014/main" id="{1F4AB2B9-E59F-39ED-4CC0-65F0B887DBB0}"/>
              </a:ext>
            </a:extLst>
          </p:cNvPr>
          <p:cNvSpPr txBox="1">
            <a:spLocks noChangeArrowheads="1"/>
          </p:cNvSpPr>
          <p:nvPr/>
        </p:nvSpPr>
        <p:spPr>
          <a:xfrm>
            <a:off x="0" y="-18586"/>
            <a:ext cx="12192000" cy="5389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Yeseva One" panose="00000500000000000000" charset="0"/>
                <a:ea typeface="Yeseva One" panose="00000500000000000000" charset="0"/>
                <a:cs typeface="+mj-cs"/>
              </a:defRPr>
            </a:lvl1pPr>
          </a:lstStyle>
          <a:p>
            <a:pPr algn="ctr"/>
            <a:r>
              <a:rPr lang="es-ES" altLang="en-US" sz="4400" b="1" u="sng" dirty="0">
                <a:latin typeface="Comic Sans MS" panose="030F0702030302020204" pitchFamily="66" charset="0"/>
              </a:rPr>
              <a:t>Progreso de los estudiantes y Conferencias de padres y profesores</a:t>
            </a:r>
            <a:endParaRPr lang="en-US" altLang="en-US" sz="4400" b="1" u="sng" dirty="0">
              <a:latin typeface="Comic Sans MS" panose="030F0702030302020204" pitchFamily="66" charset="0"/>
            </a:endParaRPr>
          </a:p>
        </p:txBody>
      </p:sp>
      <p:sp>
        <p:nvSpPr>
          <p:cNvPr id="6" name="Content Placeholder 2">
            <a:extLst>
              <a:ext uri="{FF2B5EF4-FFF2-40B4-BE49-F238E27FC236}">
                <a16:creationId xmlns:a16="http://schemas.microsoft.com/office/drawing/2014/main" id="{7BA83082-215C-A5AF-9238-583C32C3C1ED}"/>
              </a:ext>
            </a:extLst>
          </p:cNvPr>
          <p:cNvSpPr txBox="1">
            <a:spLocks/>
          </p:cNvSpPr>
          <p:nvPr/>
        </p:nvSpPr>
        <p:spPr>
          <a:xfrm>
            <a:off x="206297" y="1308704"/>
            <a:ext cx="9127274" cy="37057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spcAft>
                <a:spcPts val="800"/>
              </a:spcAft>
              <a:buNone/>
              <a:defRPr/>
            </a:pPr>
            <a:r>
              <a:rPr lang="es-ES" sz="2100" b="1" i="1" dirty="0">
                <a:latin typeface="Comic Sans MS" panose="030F0702030302020204" pitchFamily="66" charset="0"/>
              </a:rPr>
              <a:t>Los estudiantes reciben un informe de progreso y una boleta de calificaciones cada trimestre del año escolar. Los informes de progreso se emiten después de la cuarta semana del trimestre. Las boletas de calificaciones se emiten después del último día del trimestre. Hay varias conferencias de padres y maestros a lo largo del año. Si los padres necesitan hablar con el maestro de su hijo antes de las conferencias, los padres pueden solicitar una conferencia, que se programará antes o después de la escuela.</a:t>
            </a:r>
            <a:endParaRPr lang="en-US" sz="2100" b="1" i="1"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1911555"/>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2582220"/>
            <a:ext cx="12192000" cy="487634"/>
          </a:xfrm>
          <a:prstGeom prst="rect">
            <a:avLst/>
          </a:prstGeom>
        </p:spPr>
        <p:txBody>
          <a:bodyPr wrap="square">
            <a:spAutoFit/>
          </a:bodyPr>
          <a:lstStyle/>
          <a:p>
            <a:pPr lvl="0" algn="ctr">
              <a:lnSpc>
                <a:spcPts val="1650"/>
              </a:lnSpc>
              <a:spcAft>
                <a:spcPts val="1500"/>
              </a:spcAft>
              <a:defRPr/>
            </a:pPr>
            <a:r>
              <a:rPr lang="en-US" sz="7200" b="1" i="1" kern="0" dirty="0">
                <a:solidFill>
                  <a:schemeClr val="tx1">
                    <a:lumMod val="75000"/>
                    <a:lumOff val="25000"/>
                  </a:schemeClr>
                </a:solidFill>
                <a:latin typeface="Comic Sans MS" panose="030F0702030302020204" pitchFamily="66" charset="0"/>
                <a:ea typeface="Yeseva One" panose="00000500000000000000" charset="0"/>
                <a:sym typeface="Yeseva One" panose="00000500000000000000" charset="0"/>
              </a:rPr>
              <a:t>Questions &amp; Answers</a:t>
            </a:r>
            <a:endParaRPr sz="7200" b="1" i="1" kern="0" dirty="0">
              <a:solidFill>
                <a:schemeClr val="tx1">
                  <a:lumMod val="75000"/>
                  <a:lumOff val="25000"/>
                </a:schemeClr>
              </a:solidFill>
              <a:latin typeface="Comic Sans MS" panose="030F0702030302020204" pitchFamily="66" charset="0"/>
              <a:ea typeface="Yeseva One" panose="00000500000000000000" charset="0"/>
              <a:sym typeface="Yeseva One" panose="00000500000000000000" charset="0"/>
            </a:endParaRPr>
          </a:p>
        </p:txBody>
      </p:sp>
      <p:pic>
        <p:nvPicPr>
          <p:cNvPr id="40" name="图片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76137"/>
            <a:ext cx="2959930" cy="965371"/>
          </a:xfrm>
          <a:prstGeom prst="rect">
            <a:avLst/>
          </a:prstGeom>
        </p:spPr>
      </p:pic>
      <p:pic>
        <p:nvPicPr>
          <p:cNvPr id="3" name="图片 6">
            <a:extLst>
              <a:ext uri="{FF2B5EF4-FFF2-40B4-BE49-F238E27FC236}">
                <a16:creationId xmlns:a16="http://schemas.microsoft.com/office/drawing/2014/main" id="{18E6FF4E-08E8-918A-4A01-FE9063C8E5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87197"/>
            <a:ext cx="12192000" cy="3976379"/>
          </a:xfrm>
          <a:prstGeom prst="rect">
            <a:avLst/>
          </a:prstGeom>
        </p:spPr>
      </p:pic>
      <p:pic>
        <p:nvPicPr>
          <p:cNvPr id="4" name="图片 8">
            <a:extLst>
              <a:ext uri="{FF2B5EF4-FFF2-40B4-BE49-F238E27FC236}">
                <a16:creationId xmlns:a16="http://schemas.microsoft.com/office/drawing/2014/main" id="{40D3EB21-F512-8CC6-197B-708C9C167B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2614" y="4527909"/>
            <a:ext cx="5047209" cy="19183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wipe/>
      </p:transition>
    </mc:Choice>
    <mc:Fallback xmlns="">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6801" y="-2255035"/>
            <a:ext cx="1819331" cy="1612031"/>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96199" y="278830"/>
            <a:ext cx="1122088" cy="892665"/>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2570" y="0"/>
            <a:ext cx="2117968" cy="6418370"/>
          </a:xfrm>
          <a:prstGeom prst="rect">
            <a:avLst/>
          </a:prstGeom>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90019" y="4499998"/>
            <a:ext cx="5047209" cy="1918372"/>
          </a:xfrm>
          <a:prstGeom prst="rect">
            <a:avLst/>
          </a:prstGeom>
        </p:spPr>
      </p:pic>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2978440"/>
            <a:ext cx="12192000" cy="3976379"/>
          </a:xfrm>
          <a:prstGeom prst="rect">
            <a:avLst/>
          </a:prstGeom>
        </p:spPr>
      </p:pic>
      <p:sp>
        <p:nvSpPr>
          <p:cNvPr id="29" name="文本框 28"/>
          <p:cNvSpPr txBox="1"/>
          <p:nvPr/>
        </p:nvSpPr>
        <p:spPr>
          <a:xfrm>
            <a:off x="3090019" y="372049"/>
            <a:ext cx="5306849" cy="4154984"/>
          </a:xfrm>
          <a:prstGeom prst="rect">
            <a:avLst/>
          </a:prstGeom>
          <a:noFill/>
        </p:spPr>
        <p:txBody>
          <a:bodyPr wrap="square" rtlCol="0">
            <a:spAutoFit/>
          </a:bodyPr>
          <a:lstStyle/>
          <a:p>
            <a:r>
              <a:rPr lang="en-US" altLang="zh-CN" sz="8800" b="1" dirty="0">
                <a:solidFill>
                  <a:srgbClr val="9AA4C1"/>
                </a:solidFill>
                <a:latin typeface="Comic Sans MS" panose="030F0702030302020204" pitchFamily="66" charset="0"/>
                <a:ea typeface="Yeseva One" panose="00000500000000000000" charset="0"/>
                <a:sym typeface="Yeseva One" panose="00000500000000000000" charset="0"/>
              </a:rPr>
              <a:t>THANKS!</a:t>
            </a:r>
          </a:p>
          <a:p>
            <a:pPr algn="ctr"/>
            <a:r>
              <a:rPr lang="en-US" sz="8800" b="1" dirty="0">
                <a:solidFill>
                  <a:srgbClr val="9AA4C1"/>
                </a:solidFill>
                <a:latin typeface="Comic Sans MS" panose="030F0702030302020204" pitchFamily="66" charset="0"/>
              </a:rPr>
              <a:t>&amp;</a:t>
            </a:r>
          </a:p>
          <a:p>
            <a:r>
              <a:rPr lang="en-US" sz="8800" b="1" dirty="0">
                <a:solidFill>
                  <a:srgbClr val="9AA4C1"/>
                </a:solidFill>
                <a:latin typeface="Comic Sans MS" panose="030F0702030302020204" pitchFamily="66" charset="0"/>
              </a:rPr>
              <a:t>Gracias!</a:t>
            </a:r>
            <a:endParaRPr lang="en-US" sz="8800" b="1" i="0" dirty="0">
              <a:solidFill>
                <a:srgbClr val="9AA4C1"/>
              </a:solidFill>
              <a:effectLst/>
              <a:latin typeface="Comic Sans MS" panose="030F0702030302020204" pitchFamily="66" charset="0"/>
              <a:sym typeface="Yeseva One" panose="00000500000000000000"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wipe/>
      </p:transition>
    </mc:Choice>
    <mc:Fallback xmlns="">
      <p:transition spd="slow" advClick="0" advTm="0">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43750"/>
          <a:stretch>
            <a:fillRect/>
          </a:stretch>
        </p:blipFill>
        <p:spPr>
          <a:xfrm rot="10800000" flipH="1" flipV="1">
            <a:off x="-1859" y="959005"/>
            <a:ext cx="12192000" cy="6010507"/>
          </a:xfrm>
          <a:prstGeom prst="rect">
            <a:avLst/>
          </a:prstGeom>
        </p:spPr>
      </p:pic>
      <p:sp>
        <p:nvSpPr>
          <p:cNvPr id="3" name="Rectangle 3">
            <a:extLst>
              <a:ext uri="{FF2B5EF4-FFF2-40B4-BE49-F238E27FC236}">
                <a16:creationId xmlns:a16="http://schemas.microsoft.com/office/drawing/2014/main" id="{679CF093-7351-0C32-67F0-99F2056A20B3}"/>
              </a:ext>
            </a:extLst>
          </p:cNvPr>
          <p:cNvSpPr txBox="1">
            <a:spLocks noChangeArrowheads="1"/>
          </p:cNvSpPr>
          <p:nvPr/>
        </p:nvSpPr>
        <p:spPr>
          <a:xfrm>
            <a:off x="-144967" y="1219200"/>
            <a:ext cx="8448907" cy="4419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sz="3000" dirty="0">
                <a:latin typeface="Comic Sans MS" panose="030F0702030302020204" pitchFamily="66" charset="0"/>
              </a:rPr>
              <a:t>	</a:t>
            </a:r>
            <a:r>
              <a:rPr lang="es-ES" altLang="en-US" sz="3000" dirty="0">
                <a:latin typeface="Comic Sans MS" panose="030F0702030302020204" pitchFamily="66" charset="0"/>
              </a:rPr>
              <a:t>El Título I es un programa K-12 que brinda apoyo académico adicional y oportunidades de aprendizaje para estudiantes en escuelas con altos porcentajes de niños en desventaja socioeconómica. El programa está destinado a ayudar a garantizar que todos los estudiantes cumplan con los estándares académicos estatales evaluados en el TCAP cada año.</a:t>
            </a:r>
            <a:endParaRPr lang="en-US" altLang="en-US" sz="3000" dirty="0">
              <a:latin typeface="Comic Sans MS" panose="030F0702030302020204" pitchFamily="66" charset="0"/>
            </a:endParaRPr>
          </a:p>
        </p:txBody>
      </p:sp>
      <p:sp>
        <p:nvSpPr>
          <p:cNvPr id="5" name="Rectangle 2">
            <a:extLst>
              <a:ext uri="{FF2B5EF4-FFF2-40B4-BE49-F238E27FC236}">
                <a16:creationId xmlns:a16="http://schemas.microsoft.com/office/drawing/2014/main" id="{9B2021E8-2577-FE12-40F4-32E94DE34931}"/>
              </a:ext>
            </a:extLst>
          </p:cNvPr>
          <p:cNvSpPr txBox="1">
            <a:spLocks noChangeArrowheads="1"/>
          </p:cNvSpPr>
          <p:nvPr/>
        </p:nvSpPr>
        <p:spPr>
          <a:xfrm>
            <a:off x="-1859" y="244475"/>
            <a:ext cx="8305799" cy="6699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Yeseva One" panose="00000500000000000000" charset="0"/>
                <a:ea typeface="Yeseva One" panose="00000500000000000000" charset="0"/>
                <a:cs typeface="+mj-cs"/>
              </a:defRPr>
            </a:lvl1pPr>
          </a:lstStyle>
          <a:p>
            <a:pPr algn="ctr"/>
            <a:r>
              <a:rPr lang="es-ES" altLang="en-US" sz="4800" b="1" u="sng" dirty="0">
                <a:latin typeface="Comic Sans MS" panose="030F0702030302020204" pitchFamily="66" charset="0"/>
              </a:rPr>
              <a:t>¿Qué es el Título I?</a:t>
            </a:r>
            <a:endParaRPr lang="en-US" altLang="en-US" sz="4800" b="1" u="sng" dirty="0">
              <a:latin typeface="Comic Sans MS" panose="030F0702030302020204" pitchFamily="66" charset="0"/>
            </a:endParaRPr>
          </a:p>
        </p:txBody>
      </p:sp>
    </p:spTree>
    <p:extLst>
      <p:ext uri="{BB962C8B-B14F-4D97-AF65-F5344CB8AC3E}">
        <p14:creationId xmlns:p14="http://schemas.microsoft.com/office/powerpoint/2010/main" val="991416035"/>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rcRect l="17441" t="3952" r="20863" b="3636"/>
          <a:stretch>
            <a:fillRect/>
          </a:stretch>
        </p:blipFill>
        <p:spPr>
          <a:xfrm>
            <a:off x="2046264" y="2352297"/>
            <a:ext cx="3646009" cy="3646009"/>
          </a:xfrm>
          <a:custGeom>
            <a:avLst/>
            <a:gdLst>
              <a:gd name="connsiteX0" fmla="*/ 1381496 w 2762992"/>
              <a:gd name="connsiteY0" fmla="*/ 0 h 2762992"/>
              <a:gd name="connsiteX1" fmla="*/ 2762992 w 2762992"/>
              <a:gd name="connsiteY1" fmla="*/ 1381496 h 2762992"/>
              <a:gd name="connsiteX2" fmla="*/ 1381496 w 2762992"/>
              <a:gd name="connsiteY2" fmla="*/ 2762992 h 2762992"/>
              <a:gd name="connsiteX3" fmla="*/ 0 w 2762992"/>
              <a:gd name="connsiteY3" fmla="*/ 1381496 h 2762992"/>
              <a:gd name="connsiteX4" fmla="*/ 1381496 w 2762992"/>
              <a:gd name="connsiteY4" fmla="*/ 0 h 276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2992" h="2762992">
                <a:moveTo>
                  <a:pt x="1381496" y="0"/>
                </a:moveTo>
                <a:cubicBezTo>
                  <a:pt x="2144475" y="0"/>
                  <a:pt x="2762992" y="618517"/>
                  <a:pt x="2762992" y="1381496"/>
                </a:cubicBezTo>
                <a:cubicBezTo>
                  <a:pt x="2762992" y="2144475"/>
                  <a:pt x="2144475" y="2762992"/>
                  <a:pt x="1381496" y="2762992"/>
                </a:cubicBezTo>
                <a:cubicBezTo>
                  <a:pt x="618517" y="2762992"/>
                  <a:pt x="0" y="2144475"/>
                  <a:pt x="0" y="1381496"/>
                </a:cubicBezTo>
                <a:cubicBezTo>
                  <a:pt x="0" y="618517"/>
                  <a:pt x="618517" y="0"/>
                  <a:pt x="1381496" y="0"/>
                </a:cubicBezTo>
                <a:close/>
              </a:path>
            </a:pathLst>
          </a:custGeom>
          <a:noFill/>
        </p:spPr>
      </p:pic>
      <p:sp>
        <p:nvSpPr>
          <p:cNvPr id="6" name="Oval 6"/>
          <p:cNvSpPr>
            <a:spLocks noChangeArrowheads="1"/>
          </p:cNvSpPr>
          <p:nvPr/>
        </p:nvSpPr>
        <p:spPr bwMode="auto">
          <a:xfrm>
            <a:off x="1773509" y="1513096"/>
            <a:ext cx="4663495" cy="4666949"/>
          </a:xfrm>
          <a:prstGeom prst="ellipse">
            <a:avLst/>
          </a:prstGeom>
          <a:noFill/>
          <a:ln w="9">
            <a:solidFill>
              <a:schemeClr val="accent2"/>
            </a:solidFill>
            <a:prstDash val="dash"/>
            <a:round/>
          </a:ln>
          <a:extLst>
            <a:ext uri="{909E8E84-426E-40DD-AFC4-6F175D3DCCD1}">
              <a14:hiddenFill xmlns:a14="http://schemas.microsoft.com/office/drawing/2010/main">
                <a:solidFill>
                  <a:srgbClr val="FFFFFF"/>
                </a:solidFill>
              </a14:hiddenFill>
            </a:ext>
          </a:extLst>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65" eaLnBrk="1" hangingPunct="1">
              <a:spcBef>
                <a:spcPct val="0"/>
              </a:spcBef>
              <a:buNone/>
            </a:pPr>
            <a:endParaRPr lang="zh-CN" altLang="en-US" sz="1735" b="1">
              <a:solidFill>
                <a:srgbClr val="393939"/>
              </a:solidFill>
              <a:latin typeface="Yeseva One" panose="00000500000000000000" charset="0"/>
              <a:ea typeface="Yeseva One" panose="00000500000000000000" charset="0"/>
              <a:sym typeface="Yeseva One" panose="00000500000000000000" charset="0"/>
            </a:endParaRPr>
          </a:p>
        </p:txBody>
      </p:sp>
      <p:sp>
        <p:nvSpPr>
          <p:cNvPr id="7" name="Oval 10"/>
          <p:cNvSpPr>
            <a:spLocks noChangeArrowheads="1"/>
          </p:cNvSpPr>
          <p:nvPr/>
        </p:nvSpPr>
        <p:spPr bwMode="auto">
          <a:xfrm>
            <a:off x="5318328" y="1609277"/>
            <a:ext cx="585585" cy="585833"/>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eaLnBrk="1" hangingPunct="1">
              <a:spcBef>
                <a:spcPct val="0"/>
              </a:spcBef>
              <a:buNone/>
            </a:pPr>
            <a:r>
              <a:rPr lang="en-US" altLang="zh-CN" sz="2400" dirty="0">
                <a:solidFill>
                  <a:srgbClr val="FFFFFF"/>
                </a:solidFill>
                <a:latin typeface="Webdings" panose="05030102010509060703" pitchFamily="18" charset="2"/>
                <a:ea typeface="Yeseva One" panose="00000500000000000000" charset="0"/>
                <a:sym typeface="Yeseva One" panose="00000500000000000000" charset="0"/>
              </a:rPr>
              <a:t>a</a:t>
            </a:r>
            <a:endParaRPr lang="zh-CN" altLang="en-US" sz="2400" dirty="0">
              <a:solidFill>
                <a:srgbClr val="FFFFFF"/>
              </a:solidFill>
              <a:latin typeface="Webdings" panose="05030102010509060703" pitchFamily="18" charset="2"/>
              <a:ea typeface="Yeseva One" panose="00000500000000000000" charset="0"/>
              <a:sym typeface="Yeseva One" panose="00000500000000000000" charset="0"/>
            </a:endParaRPr>
          </a:p>
        </p:txBody>
      </p:sp>
      <p:sp>
        <p:nvSpPr>
          <p:cNvPr id="16" name="矩形 1"/>
          <p:cNvSpPr>
            <a:spLocks noChangeArrowheads="1"/>
          </p:cNvSpPr>
          <p:nvPr/>
        </p:nvSpPr>
        <p:spPr bwMode="auto">
          <a:xfrm>
            <a:off x="6652954" y="1616485"/>
            <a:ext cx="4378325" cy="461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3765">
              <a:lnSpc>
                <a:spcPct val="150000"/>
              </a:lnSpc>
            </a:pPr>
            <a:r>
              <a:rPr lang="en-US" altLang="en-US" b="1" i="1" dirty="0">
                <a:latin typeface="Comic Sans MS" panose="030F0702030302020204" pitchFamily="66" charset="0"/>
              </a:rPr>
              <a:t>Increase academic achievement</a:t>
            </a:r>
          </a:p>
        </p:txBody>
      </p:sp>
      <p:sp>
        <p:nvSpPr>
          <p:cNvPr id="17" name="矩形 1"/>
          <p:cNvSpPr>
            <a:spLocks noChangeArrowheads="1"/>
          </p:cNvSpPr>
          <p:nvPr/>
        </p:nvSpPr>
        <p:spPr bwMode="auto">
          <a:xfrm>
            <a:off x="6725920" y="2739772"/>
            <a:ext cx="5841503" cy="369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en-US" b="1" i="1" dirty="0">
                <a:latin typeface="Comic Sans MS" panose="030F0702030302020204" pitchFamily="66" charset="0"/>
              </a:rPr>
              <a:t>Provide direct instructional support to students.</a:t>
            </a:r>
          </a:p>
        </p:txBody>
      </p:sp>
      <p:sp>
        <p:nvSpPr>
          <p:cNvPr id="18" name="矩形 1"/>
          <p:cNvSpPr>
            <a:spLocks noChangeArrowheads="1"/>
          </p:cNvSpPr>
          <p:nvPr/>
        </p:nvSpPr>
        <p:spPr bwMode="auto">
          <a:xfrm>
            <a:off x="6824548" y="4181707"/>
            <a:ext cx="5798631" cy="369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en-US" b="1" i="1" dirty="0">
                <a:latin typeface="Comic Sans MS" panose="030F0702030302020204" pitchFamily="66" charset="0"/>
              </a:rPr>
              <a:t>Provide professional development for teachers.</a:t>
            </a:r>
          </a:p>
        </p:txBody>
      </p:sp>
      <p:sp>
        <p:nvSpPr>
          <p:cNvPr id="19" name="矩形 1"/>
          <p:cNvSpPr>
            <a:spLocks noChangeArrowheads="1"/>
          </p:cNvSpPr>
          <p:nvPr/>
        </p:nvSpPr>
        <p:spPr bwMode="auto">
          <a:xfrm>
            <a:off x="6652954" y="5537868"/>
            <a:ext cx="5145036" cy="369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en-US" b="1" i="1" dirty="0">
                <a:latin typeface="Comic Sans MS" panose="030F0702030302020204" pitchFamily="66" charset="0"/>
              </a:rPr>
              <a:t>Promote parent education and involvement.</a:t>
            </a:r>
          </a:p>
        </p:txBody>
      </p:sp>
      <p:pic>
        <p:nvPicPr>
          <p:cNvPr id="30" name="图片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0" y="-135974"/>
            <a:ext cx="2959930" cy="965371"/>
          </a:xfrm>
          <a:prstGeom prst="rect">
            <a:avLst/>
          </a:prstGeom>
        </p:spPr>
      </p:pic>
      <p:sp>
        <p:nvSpPr>
          <p:cNvPr id="31" name="文本框 30"/>
          <p:cNvSpPr txBox="1"/>
          <p:nvPr/>
        </p:nvSpPr>
        <p:spPr>
          <a:xfrm>
            <a:off x="2920262" y="83255"/>
            <a:ext cx="7033483" cy="769441"/>
          </a:xfrm>
          <a:prstGeom prst="rect">
            <a:avLst/>
          </a:prstGeom>
          <a:noFill/>
        </p:spPr>
        <p:txBody>
          <a:bodyPr wrap="square" rtlCol="0">
            <a:spAutoFit/>
          </a:bodyPr>
          <a:lstStyle/>
          <a:p>
            <a:pPr algn="ctr"/>
            <a:r>
              <a:rPr lang="en-US" altLang="en-US" sz="4400" b="1" u="sng" dirty="0">
                <a:latin typeface="Comic Sans MS" panose="030F0702030302020204" pitchFamily="66" charset="0"/>
              </a:rPr>
              <a:t>Goals of Title I</a:t>
            </a:r>
            <a:endParaRPr lang="zh-CN" altLang="en-US" sz="4400" b="1" u="sng" dirty="0">
              <a:solidFill>
                <a:schemeClr val="accent1"/>
              </a:solidFill>
              <a:latin typeface="Comic Sans MS" panose="030F0702030302020204" pitchFamily="66" charset="0"/>
              <a:ea typeface="Yeseva One" panose="00000500000000000000" charset="0"/>
              <a:sym typeface="Yeseva One" panose="00000500000000000000" charset="0"/>
            </a:endParaRPr>
          </a:p>
        </p:txBody>
      </p:sp>
      <p:sp>
        <p:nvSpPr>
          <p:cNvPr id="2" name="Oval 10">
            <a:extLst>
              <a:ext uri="{FF2B5EF4-FFF2-40B4-BE49-F238E27FC236}">
                <a16:creationId xmlns:a16="http://schemas.microsoft.com/office/drawing/2014/main" id="{47110519-4237-F922-EDBE-72D39F0E9BC2}"/>
              </a:ext>
            </a:extLst>
          </p:cNvPr>
          <p:cNvSpPr>
            <a:spLocks noChangeArrowheads="1"/>
          </p:cNvSpPr>
          <p:nvPr/>
        </p:nvSpPr>
        <p:spPr bwMode="auto">
          <a:xfrm>
            <a:off x="6067369" y="2672866"/>
            <a:ext cx="585585" cy="585833"/>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eaLnBrk="1" hangingPunct="1">
              <a:spcBef>
                <a:spcPct val="0"/>
              </a:spcBef>
              <a:buNone/>
            </a:pPr>
            <a:r>
              <a:rPr lang="en-US" altLang="zh-CN" sz="2400" dirty="0">
                <a:solidFill>
                  <a:srgbClr val="FFFFFF"/>
                </a:solidFill>
                <a:latin typeface="Webdings" panose="05030102010509060703" pitchFamily="18" charset="2"/>
                <a:ea typeface="Yeseva One" panose="00000500000000000000" charset="0"/>
                <a:sym typeface="Yeseva One" panose="00000500000000000000" charset="0"/>
              </a:rPr>
              <a:t>a</a:t>
            </a:r>
            <a:endParaRPr lang="zh-CN" altLang="en-US" sz="2400" dirty="0">
              <a:solidFill>
                <a:srgbClr val="FFFFFF"/>
              </a:solidFill>
              <a:latin typeface="Webdings" panose="05030102010509060703" pitchFamily="18" charset="2"/>
              <a:ea typeface="Yeseva One" panose="00000500000000000000" charset="0"/>
              <a:sym typeface="Yeseva One" panose="00000500000000000000" charset="0"/>
            </a:endParaRPr>
          </a:p>
        </p:txBody>
      </p:sp>
      <p:sp>
        <p:nvSpPr>
          <p:cNvPr id="3" name="Oval 10">
            <a:extLst>
              <a:ext uri="{FF2B5EF4-FFF2-40B4-BE49-F238E27FC236}">
                <a16:creationId xmlns:a16="http://schemas.microsoft.com/office/drawing/2014/main" id="{6D67F333-087F-75C3-E2D8-7E5B3C79241A}"/>
              </a:ext>
            </a:extLst>
          </p:cNvPr>
          <p:cNvSpPr>
            <a:spLocks noChangeArrowheads="1"/>
          </p:cNvSpPr>
          <p:nvPr/>
        </p:nvSpPr>
        <p:spPr bwMode="auto">
          <a:xfrm>
            <a:off x="6124174" y="4114196"/>
            <a:ext cx="585585" cy="585833"/>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eaLnBrk="1" hangingPunct="1">
              <a:spcBef>
                <a:spcPct val="0"/>
              </a:spcBef>
              <a:buNone/>
            </a:pPr>
            <a:r>
              <a:rPr lang="en-US" altLang="zh-CN" sz="2400" dirty="0">
                <a:solidFill>
                  <a:srgbClr val="FFFFFF"/>
                </a:solidFill>
                <a:latin typeface="Webdings" panose="05030102010509060703" pitchFamily="18" charset="2"/>
                <a:ea typeface="Yeseva One" panose="00000500000000000000" charset="0"/>
                <a:sym typeface="Yeseva One" panose="00000500000000000000" charset="0"/>
              </a:rPr>
              <a:t>a</a:t>
            </a:r>
            <a:endParaRPr lang="zh-CN" altLang="en-US" sz="2400" dirty="0">
              <a:solidFill>
                <a:srgbClr val="FFFFFF"/>
              </a:solidFill>
              <a:latin typeface="Webdings" panose="05030102010509060703" pitchFamily="18" charset="2"/>
              <a:ea typeface="Yeseva One" panose="00000500000000000000" charset="0"/>
              <a:sym typeface="Yeseva One" panose="00000500000000000000" charset="0"/>
            </a:endParaRPr>
          </a:p>
        </p:txBody>
      </p:sp>
      <p:sp>
        <p:nvSpPr>
          <p:cNvPr id="4" name="Oval 10">
            <a:extLst>
              <a:ext uri="{FF2B5EF4-FFF2-40B4-BE49-F238E27FC236}">
                <a16:creationId xmlns:a16="http://schemas.microsoft.com/office/drawing/2014/main" id="{8E01AFF2-934B-1865-DCEE-10042C0C934F}"/>
              </a:ext>
            </a:extLst>
          </p:cNvPr>
          <p:cNvSpPr>
            <a:spLocks noChangeArrowheads="1"/>
          </p:cNvSpPr>
          <p:nvPr/>
        </p:nvSpPr>
        <p:spPr bwMode="auto">
          <a:xfrm>
            <a:off x="5574279" y="5208924"/>
            <a:ext cx="585585" cy="585833"/>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eaLnBrk="1" hangingPunct="1">
              <a:spcBef>
                <a:spcPct val="0"/>
              </a:spcBef>
              <a:buNone/>
            </a:pPr>
            <a:r>
              <a:rPr lang="en-US" altLang="zh-CN" sz="2400" dirty="0">
                <a:solidFill>
                  <a:srgbClr val="FFFFFF"/>
                </a:solidFill>
                <a:latin typeface="Webdings" panose="05030102010509060703" pitchFamily="18" charset="2"/>
                <a:ea typeface="Yeseva One" panose="00000500000000000000" charset="0"/>
                <a:sym typeface="Yeseva One" panose="00000500000000000000" charset="0"/>
              </a:rPr>
              <a:t>a</a:t>
            </a:r>
            <a:endParaRPr lang="zh-CN" altLang="en-US" sz="2400" dirty="0">
              <a:solidFill>
                <a:srgbClr val="FFFFFF"/>
              </a:solidFill>
              <a:latin typeface="Webdings" panose="05030102010509060703" pitchFamily="18" charset="2"/>
              <a:ea typeface="Yeseva One" panose="00000500000000000000" charset="0"/>
              <a:sym typeface="Yeseva One" panose="00000500000000000000"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2)">
                                      <p:cBhvr>
                                        <p:cTn id="7" dur="750"/>
                                        <p:tgtEl>
                                          <p:spTgt spid="6"/>
                                        </p:tgtEl>
                                      </p:cBhvr>
                                    </p:animEffect>
                                  </p:childTnLst>
                                </p:cTn>
                              </p:par>
                            </p:childTnLst>
                          </p:cTn>
                        </p:par>
                        <p:par>
                          <p:cTn id="8" fill="hold">
                            <p:stCondLst>
                              <p:cond delay="750"/>
                            </p:stCondLst>
                            <p:childTnLst>
                              <p:par>
                                <p:cTn id="9" presetID="1"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35" presetClass="path" presetSubtype="0" accel="50000" decel="50000" fill="hold" grpId="1" nodeType="withEffect">
                                  <p:stCondLst>
                                    <p:cond delay="0"/>
                                  </p:stCondLst>
                                  <p:childTnLst>
                                    <p:animMotion origin="layout" path="M -3.05556E-6 -1.97531E-6 L -0.17361 0.29043 " pathEditMode="relative" rAng="0" ptsTypes="AA">
                                      <p:cBhvr>
                                        <p:cTn id="12" dur="500" spd="-99900" fill="hold"/>
                                        <p:tgtEl>
                                          <p:spTgt spid="7"/>
                                        </p:tgtEl>
                                        <p:attrNameLst>
                                          <p:attrName>ppt_x</p:attrName>
                                          <p:attrName>ppt_y</p:attrName>
                                        </p:attrNameLst>
                                      </p:cBhvr>
                                      <p:rCtr x="-8681" y="14506"/>
                                    </p:animMotion>
                                  </p:childTnLst>
                                </p:cTn>
                              </p:par>
                            </p:childTnLst>
                          </p:cTn>
                        </p:par>
                        <p:par>
                          <p:cTn id="13" fill="hold">
                            <p:stCondLst>
                              <p:cond delay="1250"/>
                            </p:stCondLst>
                            <p:childTnLst>
                              <p:par>
                                <p:cTn id="14" presetID="2" presetClass="entr" presetSubtype="2" decel="5330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750" fill="hold"/>
                                        <p:tgtEl>
                                          <p:spTgt spid="16"/>
                                        </p:tgtEl>
                                        <p:attrNameLst>
                                          <p:attrName>ppt_x</p:attrName>
                                        </p:attrNameLst>
                                      </p:cBhvr>
                                      <p:tavLst>
                                        <p:tav tm="0">
                                          <p:val>
                                            <p:strVal val="1+#ppt_w/2"/>
                                          </p:val>
                                        </p:tav>
                                        <p:tav tm="100000">
                                          <p:val>
                                            <p:strVal val="#ppt_x"/>
                                          </p:val>
                                        </p:tav>
                                      </p:tavLst>
                                    </p:anim>
                                    <p:anim calcmode="lin" valueType="num">
                                      <p:cBhvr additive="base">
                                        <p:cTn id="17" dur="750" fill="hold"/>
                                        <p:tgtEl>
                                          <p:spTgt spid="16"/>
                                        </p:tgtEl>
                                        <p:attrNameLst>
                                          <p:attrName>ppt_y</p:attrName>
                                        </p:attrNameLst>
                                      </p:cBhvr>
                                      <p:tavLst>
                                        <p:tav tm="0">
                                          <p:val>
                                            <p:strVal val="#ppt_y"/>
                                          </p:val>
                                        </p:tav>
                                        <p:tav tm="100000">
                                          <p:val>
                                            <p:strVal val="#ppt_y"/>
                                          </p:val>
                                        </p:tav>
                                      </p:tavLst>
                                    </p:anim>
                                  </p:childTnLst>
                                </p:cTn>
                              </p:par>
                              <p:par>
                                <p:cTn id="18" presetID="2" presetClass="entr" presetSubtype="2" decel="53300" fill="hold" grpId="0" nodeType="withEffect">
                                  <p:stCondLst>
                                    <p:cond delay="25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750" fill="hold"/>
                                        <p:tgtEl>
                                          <p:spTgt spid="17"/>
                                        </p:tgtEl>
                                        <p:attrNameLst>
                                          <p:attrName>ppt_x</p:attrName>
                                        </p:attrNameLst>
                                      </p:cBhvr>
                                      <p:tavLst>
                                        <p:tav tm="0">
                                          <p:val>
                                            <p:strVal val="1+#ppt_w/2"/>
                                          </p:val>
                                        </p:tav>
                                        <p:tav tm="100000">
                                          <p:val>
                                            <p:strVal val="#ppt_x"/>
                                          </p:val>
                                        </p:tav>
                                      </p:tavLst>
                                    </p:anim>
                                    <p:anim calcmode="lin" valueType="num">
                                      <p:cBhvr additive="base">
                                        <p:cTn id="21" dur="750" fill="hold"/>
                                        <p:tgtEl>
                                          <p:spTgt spid="17"/>
                                        </p:tgtEl>
                                        <p:attrNameLst>
                                          <p:attrName>ppt_y</p:attrName>
                                        </p:attrNameLst>
                                      </p:cBhvr>
                                      <p:tavLst>
                                        <p:tav tm="0">
                                          <p:val>
                                            <p:strVal val="#ppt_y"/>
                                          </p:val>
                                        </p:tav>
                                        <p:tav tm="100000">
                                          <p:val>
                                            <p:strVal val="#ppt_y"/>
                                          </p:val>
                                        </p:tav>
                                      </p:tavLst>
                                    </p:anim>
                                  </p:childTnLst>
                                </p:cTn>
                              </p:par>
                              <p:par>
                                <p:cTn id="22" presetID="2" presetClass="entr" presetSubtype="2" decel="53300" fill="hold" grpId="0" nodeType="withEffect">
                                  <p:stCondLst>
                                    <p:cond delay="50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750" fill="hold"/>
                                        <p:tgtEl>
                                          <p:spTgt spid="18"/>
                                        </p:tgtEl>
                                        <p:attrNameLst>
                                          <p:attrName>ppt_x</p:attrName>
                                        </p:attrNameLst>
                                      </p:cBhvr>
                                      <p:tavLst>
                                        <p:tav tm="0">
                                          <p:val>
                                            <p:strVal val="1+#ppt_w/2"/>
                                          </p:val>
                                        </p:tav>
                                        <p:tav tm="100000">
                                          <p:val>
                                            <p:strVal val="#ppt_x"/>
                                          </p:val>
                                        </p:tav>
                                      </p:tavLst>
                                    </p:anim>
                                    <p:anim calcmode="lin" valueType="num">
                                      <p:cBhvr additive="base">
                                        <p:cTn id="25" dur="750" fill="hold"/>
                                        <p:tgtEl>
                                          <p:spTgt spid="18"/>
                                        </p:tgtEl>
                                        <p:attrNameLst>
                                          <p:attrName>ppt_y</p:attrName>
                                        </p:attrNameLst>
                                      </p:cBhvr>
                                      <p:tavLst>
                                        <p:tav tm="0">
                                          <p:val>
                                            <p:strVal val="#ppt_y"/>
                                          </p:val>
                                        </p:tav>
                                        <p:tav tm="100000">
                                          <p:val>
                                            <p:strVal val="#ppt_y"/>
                                          </p:val>
                                        </p:tav>
                                      </p:tavLst>
                                    </p:anim>
                                  </p:childTnLst>
                                </p:cTn>
                              </p:par>
                              <p:par>
                                <p:cTn id="26" presetID="2" presetClass="entr" presetSubtype="2" decel="53300" fill="hold" grpId="0" nodeType="withEffect">
                                  <p:stCondLst>
                                    <p:cond delay="75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750" fill="hold"/>
                                        <p:tgtEl>
                                          <p:spTgt spid="19"/>
                                        </p:tgtEl>
                                        <p:attrNameLst>
                                          <p:attrName>ppt_x</p:attrName>
                                        </p:attrNameLst>
                                      </p:cBhvr>
                                      <p:tavLst>
                                        <p:tav tm="0">
                                          <p:val>
                                            <p:strVal val="1+#ppt_w/2"/>
                                          </p:val>
                                        </p:tav>
                                        <p:tav tm="100000">
                                          <p:val>
                                            <p:strVal val="#ppt_x"/>
                                          </p:val>
                                        </p:tav>
                                      </p:tavLst>
                                    </p:anim>
                                    <p:anim calcmode="lin" valueType="num">
                                      <p:cBhvr additive="base">
                                        <p:cTn id="29" dur="750" fill="hold"/>
                                        <p:tgtEl>
                                          <p:spTgt spid="19"/>
                                        </p:tgtEl>
                                        <p:attrNameLst>
                                          <p:attrName>ppt_y</p:attrName>
                                        </p:attrNameLst>
                                      </p:cBhvr>
                                      <p:tavLst>
                                        <p:tav tm="0">
                                          <p:val>
                                            <p:strVal val="#ppt_y"/>
                                          </p:val>
                                        </p:tav>
                                        <p:tav tm="100000">
                                          <p:val>
                                            <p:strVal val="#ppt_y"/>
                                          </p:val>
                                        </p:tav>
                                      </p:tavLst>
                                    </p:anim>
                                  </p:childTnLst>
                                </p:cTn>
                              </p:par>
                            </p:childTnLst>
                          </p:cTn>
                        </p:par>
                        <p:par>
                          <p:cTn id="30" fill="hold">
                            <p:stCondLst>
                              <p:cond delay="2750"/>
                            </p:stCondLst>
                            <p:childTnLst>
                              <p:par>
                                <p:cTn id="31" presetID="10" presetClass="entr" presetSubtype="0" fill="hold"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par>
                          <p:cTn id="34" fill="hold">
                            <p:stCondLst>
                              <p:cond delay="3250"/>
                            </p:stCondLst>
                            <p:childTnLst>
                              <p:par>
                                <p:cTn id="35" presetID="10" presetClass="entr" presetSubtype="0"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par>
                          <p:cTn id="38" fill="hold">
                            <p:stCondLst>
                              <p:cond delay="3750"/>
                            </p:stCondLst>
                            <p:childTnLst>
                              <p:par>
                                <p:cTn id="39" presetID="1" presetClass="entr" presetSubtype="0"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childTnLst>
                                </p:cTn>
                              </p:par>
                              <p:par>
                                <p:cTn id="41" presetID="35" presetClass="path" presetSubtype="0" accel="50000" decel="50000" fill="hold" grpId="1" nodeType="withEffect">
                                  <p:stCondLst>
                                    <p:cond delay="0"/>
                                  </p:stCondLst>
                                  <p:childTnLst>
                                    <p:animMotion origin="layout" path="M -3.05556E-6 -1.97531E-6 L -0.17361 0.29043 " pathEditMode="relative" rAng="0" ptsTypes="AA">
                                      <p:cBhvr>
                                        <p:cTn id="42" dur="500" spd="-99900" fill="hold"/>
                                        <p:tgtEl>
                                          <p:spTgt spid="2"/>
                                        </p:tgtEl>
                                        <p:attrNameLst>
                                          <p:attrName>ppt_x</p:attrName>
                                          <p:attrName>ppt_y</p:attrName>
                                        </p:attrNameLst>
                                      </p:cBhvr>
                                      <p:rCtr x="-8681" y="14506"/>
                                    </p:animMotion>
                                  </p:childTnLst>
                                </p:cTn>
                              </p:par>
                            </p:childTnLst>
                          </p:cTn>
                        </p:par>
                        <p:par>
                          <p:cTn id="43" fill="hold">
                            <p:stCondLst>
                              <p:cond delay="4250"/>
                            </p:stCondLst>
                            <p:childTnLst>
                              <p:par>
                                <p:cTn id="44" presetID="1" presetClass="entr" presetSubtype="0" fill="hold" grpId="0" nodeType="afterEffect">
                                  <p:stCondLst>
                                    <p:cond delay="0"/>
                                  </p:stCondLst>
                                  <p:childTnLst>
                                    <p:set>
                                      <p:cBhvr>
                                        <p:cTn id="45" dur="1" fill="hold">
                                          <p:stCondLst>
                                            <p:cond delay="0"/>
                                          </p:stCondLst>
                                        </p:cTn>
                                        <p:tgtEl>
                                          <p:spTgt spid="3"/>
                                        </p:tgtEl>
                                        <p:attrNameLst>
                                          <p:attrName>style.visibility</p:attrName>
                                        </p:attrNameLst>
                                      </p:cBhvr>
                                      <p:to>
                                        <p:strVal val="visible"/>
                                      </p:to>
                                    </p:set>
                                  </p:childTnLst>
                                </p:cTn>
                              </p:par>
                              <p:par>
                                <p:cTn id="46" presetID="35" presetClass="path" presetSubtype="0" accel="50000" decel="50000" fill="hold" grpId="1" nodeType="withEffect">
                                  <p:stCondLst>
                                    <p:cond delay="0"/>
                                  </p:stCondLst>
                                  <p:childTnLst>
                                    <p:animMotion origin="layout" path="M -3.05556E-6 -1.97531E-6 L -0.17361 0.29043 " pathEditMode="relative" rAng="0" ptsTypes="AA">
                                      <p:cBhvr>
                                        <p:cTn id="47" dur="500" spd="-99900" fill="hold"/>
                                        <p:tgtEl>
                                          <p:spTgt spid="3"/>
                                        </p:tgtEl>
                                        <p:attrNameLst>
                                          <p:attrName>ppt_x</p:attrName>
                                          <p:attrName>ppt_y</p:attrName>
                                        </p:attrNameLst>
                                      </p:cBhvr>
                                      <p:rCtr x="-8681" y="14506"/>
                                    </p:animMotion>
                                  </p:childTnLst>
                                </p:cTn>
                              </p:par>
                            </p:childTnLst>
                          </p:cTn>
                        </p:par>
                        <p:par>
                          <p:cTn id="48" fill="hold">
                            <p:stCondLst>
                              <p:cond delay="4750"/>
                            </p:stCondLst>
                            <p:childTnLst>
                              <p:par>
                                <p:cTn id="49" presetID="1" presetClass="entr" presetSubtype="0" fill="hold" grpId="0" nodeType="afterEffect">
                                  <p:stCondLst>
                                    <p:cond delay="0"/>
                                  </p:stCondLst>
                                  <p:childTnLst>
                                    <p:set>
                                      <p:cBhvr>
                                        <p:cTn id="50" dur="1" fill="hold">
                                          <p:stCondLst>
                                            <p:cond delay="0"/>
                                          </p:stCondLst>
                                        </p:cTn>
                                        <p:tgtEl>
                                          <p:spTgt spid="4"/>
                                        </p:tgtEl>
                                        <p:attrNameLst>
                                          <p:attrName>style.visibility</p:attrName>
                                        </p:attrNameLst>
                                      </p:cBhvr>
                                      <p:to>
                                        <p:strVal val="visible"/>
                                      </p:to>
                                    </p:set>
                                  </p:childTnLst>
                                </p:cTn>
                              </p:par>
                              <p:par>
                                <p:cTn id="51" presetID="35" presetClass="path" presetSubtype="0" accel="50000" decel="50000" fill="hold" grpId="1" nodeType="withEffect">
                                  <p:stCondLst>
                                    <p:cond delay="0"/>
                                  </p:stCondLst>
                                  <p:childTnLst>
                                    <p:animMotion origin="layout" path="M -3.05556E-6 -1.97531E-6 L -0.17361 0.29043 " pathEditMode="relative" rAng="0" ptsTypes="AA">
                                      <p:cBhvr>
                                        <p:cTn id="52" dur="500" spd="-99900" fill="hold"/>
                                        <p:tgtEl>
                                          <p:spTgt spid="4"/>
                                        </p:tgtEl>
                                        <p:attrNameLst>
                                          <p:attrName>ppt_x</p:attrName>
                                          <p:attrName>ppt_y</p:attrName>
                                        </p:attrNameLst>
                                      </p:cBhvr>
                                      <p:rCtr x="-8681" y="145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autoUpdateAnimBg="0"/>
      <p:bldP spid="7" grpId="1" animBg="1" autoUpdateAnimBg="0"/>
      <p:bldP spid="16" grpId="0"/>
      <p:bldP spid="17" grpId="0"/>
      <p:bldP spid="18" grpId="0"/>
      <p:bldP spid="19" grpId="0"/>
      <p:bldP spid="31" grpId="0"/>
      <p:bldP spid="2" grpId="0" animBg="1" autoUpdateAnimBg="0"/>
      <p:bldP spid="2" grpId="1" animBg="1" autoUpdateAnimBg="0"/>
      <p:bldP spid="3" grpId="0" animBg="1" autoUpdateAnimBg="0"/>
      <p:bldP spid="3" grpId="1" animBg="1" autoUpdateAnimBg="0"/>
      <p:bldP spid="4" grpId="0" animBg="1" autoUpdateAnimBg="0"/>
      <p:bldP spid="4" grpId="1"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rcRect l="17441" t="3952" r="20863" b="3636"/>
          <a:stretch>
            <a:fillRect/>
          </a:stretch>
        </p:blipFill>
        <p:spPr>
          <a:xfrm>
            <a:off x="2046264" y="2352297"/>
            <a:ext cx="3646009" cy="3646009"/>
          </a:xfrm>
          <a:custGeom>
            <a:avLst/>
            <a:gdLst>
              <a:gd name="connsiteX0" fmla="*/ 1381496 w 2762992"/>
              <a:gd name="connsiteY0" fmla="*/ 0 h 2762992"/>
              <a:gd name="connsiteX1" fmla="*/ 2762992 w 2762992"/>
              <a:gd name="connsiteY1" fmla="*/ 1381496 h 2762992"/>
              <a:gd name="connsiteX2" fmla="*/ 1381496 w 2762992"/>
              <a:gd name="connsiteY2" fmla="*/ 2762992 h 2762992"/>
              <a:gd name="connsiteX3" fmla="*/ 0 w 2762992"/>
              <a:gd name="connsiteY3" fmla="*/ 1381496 h 2762992"/>
              <a:gd name="connsiteX4" fmla="*/ 1381496 w 2762992"/>
              <a:gd name="connsiteY4" fmla="*/ 0 h 276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2992" h="2762992">
                <a:moveTo>
                  <a:pt x="1381496" y="0"/>
                </a:moveTo>
                <a:cubicBezTo>
                  <a:pt x="2144475" y="0"/>
                  <a:pt x="2762992" y="618517"/>
                  <a:pt x="2762992" y="1381496"/>
                </a:cubicBezTo>
                <a:cubicBezTo>
                  <a:pt x="2762992" y="2144475"/>
                  <a:pt x="2144475" y="2762992"/>
                  <a:pt x="1381496" y="2762992"/>
                </a:cubicBezTo>
                <a:cubicBezTo>
                  <a:pt x="618517" y="2762992"/>
                  <a:pt x="0" y="2144475"/>
                  <a:pt x="0" y="1381496"/>
                </a:cubicBezTo>
                <a:cubicBezTo>
                  <a:pt x="0" y="618517"/>
                  <a:pt x="618517" y="0"/>
                  <a:pt x="1381496" y="0"/>
                </a:cubicBezTo>
                <a:close/>
              </a:path>
            </a:pathLst>
          </a:custGeom>
          <a:noFill/>
        </p:spPr>
      </p:pic>
      <p:sp>
        <p:nvSpPr>
          <p:cNvPr id="6" name="Oval 6"/>
          <p:cNvSpPr>
            <a:spLocks noChangeArrowheads="1"/>
          </p:cNvSpPr>
          <p:nvPr/>
        </p:nvSpPr>
        <p:spPr bwMode="auto">
          <a:xfrm>
            <a:off x="1773509" y="1513096"/>
            <a:ext cx="4663495" cy="4666949"/>
          </a:xfrm>
          <a:prstGeom prst="ellipse">
            <a:avLst/>
          </a:prstGeom>
          <a:noFill/>
          <a:ln w="9">
            <a:solidFill>
              <a:schemeClr val="accent2"/>
            </a:solidFill>
            <a:prstDash val="dash"/>
            <a:round/>
          </a:ln>
          <a:extLst>
            <a:ext uri="{909E8E84-426E-40DD-AFC4-6F175D3DCCD1}">
              <a14:hiddenFill xmlns:a14="http://schemas.microsoft.com/office/drawing/2010/main">
                <a:solidFill>
                  <a:srgbClr val="FFFFFF"/>
                </a:solidFill>
              </a14:hiddenFill>
            </a:ext>
          </a:extLst>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65" eaLnBrk="1" hangingPunct="1">
              <a:spcBef>
                <a:spcPct val="0"/>
              </a:spcBef>
              <a:buNone/>
            </a:pPr>
            <a:endParaRPr lang="zh-CN" altLang="en-US" sz="1735" b="1">
              <a:solidFill>
                <a:srgbClr val="393939"/>
              </a:solidFill>
              <a:latin typeface="Yeseva One" panose="00000500000000000000" charset="0"/>
              <a:ea typeface="Yeseva One" panose="00000500000000000000" charset="0"/>
              <a:sym typeface="Yeseva One" panose="00000500000000000000" charset="0"/>
            </a:endParaRPr>
          </a:p>
        </p:txBody>
      </p:sp>
      <p:sp>
        <p:nvSpPr>
          <p:cNvPr id="7" name="Oval 10"/>
          <p:cNvSpPr>
            <a:spLocks noChangeArrowheads="1"/>
          </p:cNvSpPr>
          <p:nvPr/>
        </p:nvSpPr>
        <p:spPr bwMode="auto">
          <a:xfrm>
            <a:off x="5318328" y="1609277"/>
            <a:ext cx="585585" cy="585833"/>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eaLnBrk="1" hangingPunct="1">
              <a:spcBef>
                <a:spcPct val="0"/>
              </a:spcBef>
              <a:buNone/>
            </a:pPr>
            <a:r>
              <a:rPr lang="en-US" altLang="zh-CN" sz="2400" dirty="0">
                <a:solidFill>
                  <a:srgbClr val="FFFFFF"/>
                </a:solidFill>
                <a:latin typeface="Webdings" panose="05030102010509060703" pitchFamily="18" charset="2"/>
                <a:ea typeface="Yeseva One" panose="00000500000000000000" charset="0"/>
                <a:sym typeface="Yeseva One" panose="00000500000000000000" charset="0"/>
              </a:rPr>
              <a:t>a</a:t>
            </a:r>
            <a:endParaRPr lang="zh-CN" altLang="en-US" sz="2400" dirty="0">
              <a:solidFill>
                <a:srgbClr val="FFFFFF"/>
              </a:solidFill>
              <a:latin typeface="Webdings" panose="05030102010509060703" pitchFamily="18" charset="2"/>
              <a:ea typeface="Yeseva One" panose="00000500000000000000" charset="0"/>
              <a:sym typeface="Yeseva One" panose="00000500000000000000" charset="0"/>
            </a:endParaRPr>
          </a:p>
        </p:txBody>
      </p:sp>
      <p:sp>
        <p:nvSpPr>
          <p:cNvPr id="16" name="矩形 1"/>
          <p:cNvSpPr>
            <a:spLocks noChangeArrowheads="1"/>
          </p:cNvSpPr>
          <p:nvPr/>
        </p:nvSpPr>
        <p:spPr bwMode="auto">
          <a:xfrm>
            <a:off x="5903913" y="1643425"/>
            <a:ext cx="5970225" cy="369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s-ES" altLang="en-US" b="1" i="1" dirty="0">
                <a:latin typeface="Comic Sans MS" panose="030F0702030302020204" pitchFamily="66" charset="0"/>
              </a:rPr>
              <a:t>Incrementar el rendimiento académico</a:t>
            </a:r>
          </a:p>
        </p:txBody>
      </p:sp>
      <p:sp>
        <p:nvSpPr>
          <p:cNvPr id="17" name="矩形 1"/>
          <p:cNvSpPr>
            <a:spLocks noChangeArrowheads="1"/>
          </p:cNvSpPr>
          <p:nvPr/>
        </p:nvSpPr>
        <p:spPr bwMode="auto">
          <a:xfrm>
            <a:off x="6652954" y="2814693"/>
            <a:ext cx="5841503" cy="369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s-ES" altLang="en-US" sz="1750" b="1" i="1" dirty="0">
                <a:latin typeface="Comic Sans MS" panose="030F0702030302020204" pitchFamily="66" charset="0"/>
              </a:rPr>
              <a:t>Brindar apoyo educativo directo a los estudiantes.</a:t>
            </a:r>
          </a:p>
        </p:txBody>
      </p:sp>
      <p:sp>
        <p:nvSpPr>
          <p:cNvPr id="18" name="矩形 1"/>
          <p:cNvSpPr>
            <a:spLocks noChangeArrowheads="1"/>
          </p:cNvSpPr>
          <p:nvPr/>
        </p:nvSpPr>
        <p:spPr bwMode="auto">
          <a:xfrm>
            <a:off x="6725920" y="4330723"/>
            <a:ext cx="5798631" cy="369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s-ES" altLang="en-US" b="1" i="1" dirty="0">
                <a:latin typeface="Comic Sans MS" panose="030F0702030302020204" pitchFamily="66" charset="0"/>
              </a:rPr>
              <a:t>Brindar desarrollo profesional a los maestros.</a:t>
            </a:r>
          </a:p>
        </p:txBody>
      </p:sp>
      <p:sp>
        <p:nvSpPr>
          <p:cNvPr id="19" name="矩形 1"/>
          <p:cNvSpPr>
            <a:spLocks noChangeArrowheads="1"/>
          </p:cNvSpPr>
          <p:nvPr/>
        </p:nvSpPr>
        <p:spPr bwMode="auto">
          <a:xfrm>
            <a:off x="6159864" y="5395628"/>
            <a:ext cx="6695056" cy="369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s-ES" altLang="en-US" b="1" i="1" dirty="0">
                <a:latin typeface="Comic Sans MS" panose="030F0702030302020204" pitchFamily="66" charset="0"/>
              </a:rPr>
              <a:t>Promover la educación y la participación de los padres</a:t>
            </a:r>
            <a:r>
              <a:rPr lang="en-US" altLang="en-US" b="1" i="1" dirty="0">
                <a:latin typeface="Comic Sans MS" panose="030F0702030302020204" pitchFamily="66" charset="0"/>
              </a:rPr>
              <a:t>.</a:t>
            </a:r>
          </a:p>
        </p:txBody>
      </p:sp>
      <p:pic>
        <p:nvPicPr>
          <p:cNvPr id="30" name="图片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0" y="-135974"/>
            <a:ext cx="2959930" cy="965371"/>
          </a:xfrm>
          <a:prstGeom prst="rect">
            <a:avLst/>
          </a:prstGeom>
        </p:spPr>
      </p:pic>
      <p:sp>
        <p:nvSpPr>
          <p:cNvPr id="31" name="文本框 30"/>
          <p:cNvSpPr txBox="1"/>
          <p:nvPr/>
        </p:nvSpPr>
        <p:spPr>
          <a:xfrm>
            <a:off x="2920262" y="83255"/>
            <a:ext cx="7033483" cy="769441"/>
          </a:xfrm>
          <a:prstGeom prst="rect">
            <a:avLst/>
          </a:prstGeom>
          <a:noFill/>
        </p:spPr>
        <p:txBody>
          <a:bodyPr wrap="square" rtlCol="0">
            <a:spAutoFit/>
          </a:bodyPr>
          <a:lstStyle/>
          <a:p>
            <a:pPr algn="ctr"/>
            <a:r>
              <a:rPr lang="es-ES" altLang="en-US" sz="4400" b="1" u="sng" dirty="0">
                <a:solidFill>
                  <a:srgbClr val="222222"/>
                </a:solidFill>
                <a:latin typeface="Comic Sans MS" panose="030F0702030302020204" pitchFamily="66" charset="0"/>
              </a:rPr>
              <a:t>Objetivos del Título I</a:t>
            </a:r>
            <a:r>
              <a:rPr lang="en-US" altLang="en-US" sz="4400" b="1" dirty="0">
                <a:latin typeface="Comic Sans MS" panose="030F0702030302020204" pitchFamily="66" charset="0"/>
              </a:rPr>
              <a:t> </a:t>
            </a:r>
            <a:endParaRPr lang="zh-CN" altLang="en-US" sz="4400" b="1" dirty="0">
              <a:solidFill>
                <a:schemeClr val="accent1"/>
              </a:solidFill>
              <a:latin typeface="Comic Sans MS" panose="030F0702030302020204" pitchFamily="66" charset="0"/>
              <a:ea typeface="Yeseva One" panose="00000500000000000000" charset="0"/>
              <a:sym typeface="Yeseva One" panose="00000500000000000000" charset="0"/>
            </a:endParaRPr>
          </a:p>
        </p:txBody>
      </p:sp>
      <p:sp>
        <p:nvSpPr>
          <p:cNvPr id="2" name="Oval 10">
            <a:extLst>
              <a:ext uri="{FF2B5EF4-FFF2-40B4-BE49-F238E27FC236}">
                <a16:creationId xmlns:a16="http://schemas.microsoft.com/office/drawing/2014/main" id="{47110519-4237-F922-EDBE-72D39F0E9BC2}"/>
              </a:ext>
            </a:extLst>
          </p:cNvPr>
          <p:cNvSpPr>
            <a:spLocks noChangeArrowheads="1"/>
          </p:cNvSpPr>
          <p:nvPr/>
        </p:nvSpPr>
        <p:spPr bwMode="auto">
          <a:xfrm>
            <a:off x="6067369" y="2672866"/>
            <a:ext cx="585585" cy="585833"/>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eaLnBrk="1" hangingPunct="1">
              <a:spcBef>
                <a:spcPct val="0"/>
              </a:spcBef>
              <a:buNone/>
            </a:pPr>
            <a:r>
              <a:rPr lang="en-US" altLang="zh-CN" sz="2400" dirty="0">
                <a:solidFill>
                  <a:srgbClr val="FFFFFF"/>
                </a:solidFill>
                <a:latin typeface="Webdings" panose="05030102010509060703" pitchFamily="18" charset="2"/>
                <a:ea typeface="Yeseva One" panose="00000500000000000000" charset="0"/>
                <a:sym typeface="Yeseva One" panose="00000500000000000000" charset="0"/>
              </a:rPr>
              <a:t>a</a:t>
            </a:r>
            <a:endParaRPr lang="zh-CN" altLang="en-US" sz="2400" dirty="0">
              <a:solidFill>
                <a:srgbClr val="FFFFFF"/>
              </a:solidFill>
              <a:latin typeface="Webdings" panose="05030102010509060703" pitchFamily="18" charset="2"/>
              <a:ea typeface="Yeseva One" panose="00000500000000000000" charset="0"/>
              <a:sym typeface="Yeseva One" panose="00000500000000000000" charset="0"/>
            </a:endParaRPr>
          </a:p>
        </p:txBody>
      </p:sp>
      <p:sp>
        <p:nvSpPr>
          <p:cNvPr id="3" name="Oval 10">
            <a:extLst>
              <a:ext uri="{FF2B5EF4-FFF2-40B4-BE49-F238E27FC236}">
                <a16:creationId xmlns:a16="http://schemas.microsoft.com/office/drawing/2014/main" id="{6D67F333-087F-75C3-E2D8-7E5B3C79241A}"/>
              </a:ext>
            </a:extLst>
          </p:cNvPr>
          <p:cNvSpPr>
            <a:spLocks noChangeArrowheads="1"/>
          </p:cNvSpPr>
          <p:nvPr/>
        </p:nvSpPr>
        <p:spPr bwMode="auto">
          <a:xfrm>
            <a:off x="6124174" y="4114196"/>
            <a:ext cx="585585" cy="585833"/>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eaLnBrk="1" hangingPunct="1">
              <a:spcBef>
                <a:spcPct val="0"/>
              </a:spcBef>
              <a:buNone/>
            </a:pPr>
            <a:r>
              <a:rPr lang="en-US" altLang="zh-CN" sz="2400" dirty="0">
                <a:solidFill>
                  <a:srgbClr val="FFFFFF"/>
                </a:solidFill>
                <a:latin typeface="Webdings" panose="05030102010509060703" pitchFamily="18" charset="2"/>
                <a:ea typeface="Yeseva One" panose="00000500000000000000" charset="0"/>
                <a:sym typeface="Yeseva One" panose="00000500000000000000" charset="0"/>
              </a:rPr>
              <a:t>a</a:t>
            </a:r>
            <a:endParaRPr lang="zh-CN" altLang="en-US" sz="2400" dirty="0">
              <a:solidFill>
                <a:srgbClr val="FFFFFF"/>
              </a:solidFill>
              <a:latin typeface="Webdings" panose="05030102010509060703" pitchFamily="18" charset="2"/>
              <a:ea typeface="Yeseva One" panose="00000500000000000000" charset="0"/>
              <a:sym typeface="Yeseva One" panose="00000500000000000000" charset="0"/>
            </a:endParaRPr>
          </a:p>
        </p:txBody>
      </p:sp>
      <p:sp>
        <p:nvSpPr>
          <p:cNvPr id="4" name="Oval 10">
            <a:extLst>
              <a:ext uri="{FF2B5EF4-FFF2-40B4-BE49-F238E27FC236}">
                <a16:creationId xmlns:a16="http://schemas.microsoft.com/office/drawing/2014/main" id="{8E01AFF2-934B-1865-DCEE-10042C0C934F}"/>
              </a:ext>
            </a:extLst>
          </p:cNvPr>
          <p:cNvSpPr>
            <a:spLocks noChangeArrowheads="1"/>
          </p:cNvSpPr>
          <p:nvPr/>
        </p:nvSpPr>
        <p:spPr bwMode="auto">
          <a:xfrm>
            <a:off x="5574279" y="5208924"/>
            <a:ext cx="585585" cy="585833"/>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eaLnBrk="1" hangingPunct="1">
              <a:spcBef>
                <a:spcPct val="0"/>
              </a:spcBef>
              <a:buNone/>
            </a:pPr>
            <a:r>
              <a:rPr lang="en-US" altLang="zh-CN" sz="2400" dirty="0">
                <a:solidFill>
                  <a:srgbClr val="FFFFFF"/>
                </a:solidFill>
                <a:latin typeface="Webdings" panose="05030102010509060703" pitchFamily="18" charset="2"/>
                <a:ea typeface="Yeseva One" panose="00000500000000000000" charset="0"/>
                <a:sym typeface="Yeseva One" panose="00000500000000000000" charset="0"/>
              </a:rPr>
              <a:t>a</a:t>
            </a:r>
            <a:endParaRPr lang="zh-CN" altLang="en-US" sz="2400" dirty="0">
              <a:solidFill>
                <a:srgbClr val="FFFFFF"/>
              </a:solidFill>
              <a:latin typeface="Webdings" panose="05030102010509060703" pitchFamily="18" charset="2"/>
              <a:ea typeface="Yeseva One" panose="00000500000000000000" charset="0"/>
              <a:sym typeface="Yeseva One" panose="00000500000000000000" charset="0"/>
            </a:endParaRPr>
          </a:p>
        </p:txBody>
      </p:sp>
    </p:spTree>
    <p:custDataLst>
      <p:tags r:id="rId1"/>
    </p:custDataLst>
    <p:extLst>
      <p:ext uri="{BB962C8B-B14F-4D97-AF65-F5344CB8AC3E}">
        <p14:creationId xmlns:p14="http://schemas.microsoft.com/office/powerpoint/2010/main" val="1678514904"/>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2)">
                                      <p:cBhvr>
                                        <p:cTn id="7" dur="750"/>
                                        <p:tgtEl>
                                          <p:spTgt spid="6"/>
                                        </p:tgtEl>
                                      </p:cBhvr>
                                    </p:animEffect>
                                  </p:childTnLst>
                                </p:cTn>
                              </p:par>
                            </p:childTnLst>
                          </p:cTn>
                        </p:par>
                        <p:par>
                          <p:cTn id="8" fill="hold">
                            <p:stCondLst>
                              <p:cond delay="750"/>
                            </p:stCondLst>
                            <p:childTnLst>
                              <p:par>
                                <p:cTn id="9" presetID="1"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35" presetClass="path" presetSubtype="0" accel="50000" decel="50000" fill="hold" grpId="1" nodeType="withEffect">
                                  <p:stCondLst>
                                    <p:cond delay="0"/>
                                  </p:stCondLst>
                                  <p:childTnLst>
                                    <p:animMotion origin="layout" path="M -3.05556E-6 -1.97531E-6 L -0.17361 0.29043 " pathEditMode="relative" rAng="0" ptsTypes="AA">
                                      <p:cBhvr>
                                        <p:cTn id="12" dur="500" spd="-99900" fill="hold"/>
                                        <p:tgtEl>
                                          <p:spTgt spid="7"/>
                                        </p:tgtEl>
                                        <p:attrNameLst>
                                          <p:attrName>ppt_x</p:attrName>
                                          <p:attrName>ppt_y</p:attrName>
                                        </p:attrNameLst>
                                      </p:cBhvr>
                                      <p:rCtr x="-8681" y="14506"/>
                                    </p:animMotion>
                                  </p:childTnLst>
                                </p:cTn>
                              </p:par>
                            </p:childTnLst>
                          </p:cTn>
                        </p:par>
                        <p:par>
                          <p:cTn id="13" fill="hold">
                            <p:stCondLst>
                              <p:cond delay="1250"/>
                            </p:stCondLst>
                            <p:childTnLst>
                              <p:par>
                                <p:cTn id="14" presetID="2" presetClass="entr" presetSubtype="2" decel="5330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750" fill="hold"/>
                                        <p:tgtEl>
                                          <p:spTgt spid="16"/>
                                        </p:tgtEl>
                                        <p:attrNameLst>
                                          <p:attrName>ppt_x</p:attrName>
                                        </p:attrNameLst>
                                      </p:cBhvr>
                                      <p:tavLst>
                                        <p:tav tm="0">
                                          <p:val>
                                            <p:strVal val="1+#ppt_w/2"/>
                                          </p:val>
                                        </p:tav>
                                        <p:tav tm="100000">
                                          <p:val>
                                            <p:strVal val="#ppt_x"/>
                                          </p:val>
                                        </p:tav>
                                      </p:tavLst>
                                    </p:anim>
                                    <p:anim calcmode="lin" valueType="num">
                                      <p:cBhvr additive="base">
                                        <p:cTn id="17" dur="750" fill="hold"/>
                                        <p:tgtEl>
                                          <p:spTgt spid="16"/>
                                        </p:tgtEl>
                                        <p:attrNameLst>
                                          <p:attrName>ppt_y</p:attrName>
                                        </p:attrNameLst>
                                      </p:cBhvr>
                                      <p:tavLst>
                                        <p:tav tm="0">
                                          <p:val>
                                            <p:strVal val="#ppt_y"/>
                                          </p:val>
                                        </p:tav>
                                        <p:tav tm="100000">
                                          <p:val>
                                            <p:strVal val="#ppt_y"/>
                                          </p:val>
                                        </p:tav>
                                      </p:tavLst>
                                    </p:anim>
                                  </p:childTnLst>
                                </p:cTn>
                              </p:par>
                              <p:par>
                                <p:cTn id="18" presetID="2" presetClass="entr" presetSubtype="2" decel="53300" fill="hold" grpId="0" nodeType="withEffect">
                                  <p:stCondLst>
                                    <p:cond delay="25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750" fill="hold"/>
                                        <p:tgtEl>
                                          <p:spTgt spid="17"/>
                                        </p:tgtEl>
                                        <p:attrNameLst>
                                          <p:attrName>ppt_x</p:attrName>
                                        </p:attrNameLst>
                                      </p:cBhvr>
                                      <p:tavLst>
                                        <p:tav tm="0">
                                          <p:val>
                                            <p:strVal val="1+#ppt_w/2"/>
                                          </p:val>
                                        </p:tav>
                                        <p:tav tm="100000">
                                          <p:val>
                                            <p:strVal val="#ppt_x"/>
                                          </p:val>
                                        </p:tav>
                                      </p:tavLst>
                                    </p:anim>
                                    <p:anim calcmode="lin" valueType="num">
                                      <p:cBhvr additive="base">
                                        <p:cTn id="21" dur="750" fill="hold"/>
                                        <p:tgtEl>
                                          <p:spTgt spid="17"/>
                                        </p:tgtEl>
                                        <p:attrNameLst>
                                          <p:attrName>ppt_y</p:attrName>
                                        </p:attrNameLst>
                                      </p:cBhvr>
                                      <p:tavLst>
                                        <p:tav tm="0">
                                          <p:val>
                                            <p:strVal val="#ppt_y"/>
                                          </p:val>
                                        </p:tav>
                                        <p:tav tm="100000">
                                          <p:val>
                                            <p:strVal val="#ppt_y"/>
                                          </p:val>
                                        </p:tav>
                                      </p:tavLst>
                                    </p:anim>
                                  </p:childTnLst>
                                </p:cTn>
                              </p:par>
                              <p:par>
                                <p:cTn id="22" presetID="2" presetClass="entr" presetSubtype="2" decel="53300" fill="hold" grpId="0" nodeType="withEffect">
                                  <p:stCondLst>
                                    <p:cond delay="50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750" fill="hold"/>
                                        <p:tgtEl>
                                          <p:spTgt spid="18"/>
                                        </p:tgtEl>
                                        <p:attrNameLst>
                                          <p:attrName>ppt_x</p:attrName>
                                        </p:attrNameLst>
                                      </p:cBhvr>
                                      <p:tavLst>
                                        <p:tav tm="0">
                                          <p:val>
                                            <p:strVal val="1+#ppt_w/2"/>
                                          </p:val>
                                        </p:tav>
                                        <p:tav tm="100000">
                                          <p:val>
                                            <p:strVal val="#ppt_x"/>
                                          </p:val>
                                        </p:tav>
                                      </p:tavLst>
                                    </p:anim>
                                    <p:anim calcmode="lin" valueType="num">
                                      <p:cBhvr additive="base">
                                        <p:cTn id="25" dur="750" fill="hold"/>
                                        <p:tgtEl>
                                          <p:spTgt spid="18"/>
                                        </p:tgtEl>
                                        <p:attrNameLst>
                                          <p:attrName>ppt_y</p:attrName>
                                        </p:attrNameLst>
                                      </p:cBhvr>
                                      <p:tavLst>
                                        <p:tav tm="0">
                                          <p:val>
                                            <p:strVal val="#ppt_y"/>
                                          </p:val>
                                        </p:tav>
                                        <p:tav tm="100000">
                                          <p:val>
                                            <p:strVal val="#ppt_y"/>
                                          </p:val>
                                        </p:tav>
                                      </p:tavLst>
                                    </p:anim>
                                  </p:childTnLst>
                                </p:cTn>
                              </p:par>
                              <p:par>
                                <p:cTn id="26" presetID="2" presetClass="entr" presetSubtype="2" decel="53300" fill="hold" grpId="0" nodeType="withEffect">
                                  <p:stCondLst>
                                    <p:cond delay="75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750" fill="hold"/>
                                        <p:tgtEl>
                                          <p:spTgt spid="19"/>
                                        </p:tgtEl>
                                        <p:attrNameLst>
                                          <p:attrName>ppt_x</p:attrName>
                                        </p:attrNameLst>
                                      </p:cBhvr>
                                      <p:tavLst>
                                        <p:tav tm="0">
                                          <p:val>
                                            <p:strVal val="1+#ppt_w/2"/>
                                          </p:val>
                                        </p:tav>
                                        <p:tav tm="100000">
                                          <p:val>
                                            <p:strVal val="#ppt_x"/>
                                          </p:val>
                                        </p:tav>
                                      </p:tavLst>
                                    </p:anim>
                                    <p:anim calcmode="lin" valueType="num">
                                      <p:cBhvr additive="base">
                                        <p:cTn id="29" dur="750" fill="hold"/>
                                        <p:tgtEl>
                                          <p:spTgt spid="19"/>
                                        </p:tgtEl>
                                        <p:attrNameLst>
                                          <p:attrName>ppt_y</p:attrName>
                                        </p:attrNameLst>
                                      </p:cBhvr>
                                      <p:tavLst>
                                        <p:tav tm="0">
                                          <p:val>
                                            <p:strVal val="#ppt_y"/>
                                          </p:val>
                                        </p:tav>
                                        <p:tav tm="100000">
                                          <p:val>
                                            <p:strVal val="#ppt_y"/>
                                          </p:val>
                                        </p:tav>
                                      </p:tavLst>
                                    </p:anim>
                                  </p:childTnLst>
                                </p:cTn>
                              </p:par>
                            </p:childTnLst>
                          </p:cTn>
                        </p:par>
                        <p:par>
                          <p:cTn id="30" fill="hold">
                            <p:stCondLst>
                              <p:cond delay="2750"/>
                            </p:stCondLst>
                            <p:childTnLst>
                              <p:par>
                                <p:cTn id="31" presetID="10" presetClass="entr" presetSubtype="0" fill="hold"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par>
                          <p:cTn id="34" fill="hold">
                            <p:stCondLst>
                              <p:cond delay="3250"/>
                            </p:stCondLst>
                            <p:childTnLst>
                              <p:par>
                                <p:cTn id="35" presetID="10" presetClass="entr" presetSubtype="0"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par>
                          <p:cTn id="38" fill="hold">
                            <p:stCondLst>
                              <p:cond delay="3750"/>
                            </p:stCondLst>
                            <p:childTnLst>
                              <p:par>
                                <p:cTn id="39" presetID="1" presetClass="entr" presetSubtype="0"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childTnLst>
                                </p:cTn>
                              </p:par>
                              <p:par>
                                <p:cTn id="41" presetID="35" presetClass="path" presetSubtype="0" accel="50000" decel="50000" fill="hold" grpId="1" nodeType="withEffect">
                                  <p:stCondLst>
                                    <p:cond delay="0"/>
                                  </p:stCondLst>
                                  <p:childTnLst>
                                    <p:animMotion origin="layout" path="M -3.05556E-6 -1.97531E-6 L -0.17361 0.29043 " pathEditMode="relative" rAng="0" ptsTypes="AA">
                                      <p:cBhvr>
                                        <p:cTn id="42" dur="500" spd="-99900" fill="hold"/>
                                        <p:tgtEl>
                                          <p:spTgt spid="2"/>
                                        </p:tgtEl>
                                        <p:attrNameLst>
                                          <p:attrName>ppt_x</p:attrName>
                                          <p:attrName>ppt_y</p:attrName>
                                        </p:attrNameLst>
                                      </p:cBhvr>
                                      <p:rCtr x="-8681" y="14506"/>
                                    </p:animMotion>
                                  </p:childTnLst>
                                </p:cTn>
                              </p:par>
                            </p:childTnLst>
                          </p:cTn>
                        </p:par>
                        <p:par>
                          <p:cTn id="43" fill="hold">
                            <p:stCondLst>
                              <p:cond delay="4250"/>
                            </p:stCondLst>
                            <p:childTnLst>
                              <p:par>
                                <p:cTn id="44" presetID="1" presetClass="entr" presetSubtype="0" fill="hold" grpId="0" nodeType="afterEffect">
                                  <p:stCondLst>
                                    <p:cond delay="0"/>
                                  </p:stCondLst>
                                  <p:childTnLst>
                                    <p:set>
                                      <p:cBhvr>
                                        <p:cTn id="45" dur="1" fill="hold">
                                          <p:stCondLst>
                                            <p:cond delay="0"/>
                                          </p:stCondLst>
                                        </p:cTn>
                                        <p:tgtEl>
                                          <p:spTgt spid="3"/>
                                        </p:tgtEl>
                                        <p:attrNameLst>
                                          <p:attrName>style.visibility</p:attrName>
                                        </p:attrNameLst>
                                      </p:cBhvr>
                                      <p:to>
                                        <p:strVal val="visible"/>
                                      </p:to>
                                    </p:set>
                                  </p:childTnLst>
                                </p:cTn>
                              </p:par>
                              <p:par>
                                <p:cTn id="46" presetID="35" presetClass="path" presetSubtype="0" accel="50000" decel="50000" fill="hold" grpId="1" nodeType="withEffect">
                                  <p:stCondLst>
                                    <p:cond delay="0"/>
                                  </p:stCondLst>
                                  <p:childTnLst>
                                    <p:animMotion origin="layout" path="M -3.05556E-6 -1.97531E-6 L -0.17361 0.29043 " pathEditMode="relative" rAng="0" ptsTypes="AA">
                                      <p:cBhvr>
                                        <p:cTn id="47" dur="500" spd="-99900" fill="hold"/>
                                        <p:tgtEl>
                                          <p:spTgt spid="3"/>
                                        </p:tgtEl>
                                        <p:attrNameLst>
                                          <p:attrName>ppt_x</p:attrName>
                                          <p:attrName>ppt_y</p:attrName>
                                        </p:attrNameLst>
                                      </p:cBhvr>
                                      <p:rCtr x="-8681" y="14506"/>
                                    </p:animMotion>
                                  </p:childTnLst>
                                </p:cTn>
                              </p:par>
                            </p:childTnLst>
                          </p:cTn>
                        </p:par>
                        <p:par>
                          <p:cTn id="48" fill="hold">
                            <p:stCondLst>
                              <p:cond delay="4750"/>
                            </p:stCondLst>
                            <p:childTnLst>
                              <p:par>
                                <p:cTn id="49" presetID="1" presetClass="entr" presetSubtype="0" fill="hold" grpId="0" nodeType="afterEffect">
                                  <p:stCondLst>
                                    <p:cond delay="0"/>
                                  </p:stCondLst>
                                  <p:childTnLst>
                                    <p:set>
                                      <p:cBhvr>
                                        <p:cTn id="50" dur="1" fill="hold">
                                          <p:stCondLst>
                                            <p:cond delay="0"/>
                                          </p:stCondLst>
                                        </p:cTn>
                                        <p:tgtEl>
                                          <p:spTgt spid="4"/>
                                        </p:tgtEl>
                                        <p:attrNameLst>
                                          <p:attrName>style.visibility</p:attrName>
                                        </p:attrNameLst>
                                      </p:cBhvr>
                                      <p:to>
                                        <p:strVal val="visible"/>
                                      </p:to>
                                    </p:set>
                                  </p:childTnLst>
                                </p:cTn>
                              </p:par>
                              <p:par>
                                <p:cTn id="51" presetID="35" presetClass="path" presetSubtype="0" accel="50000" decel="50000" fill="hold" grpId="1" nodeType="withEffect">
                                  <p:stCondLst>
                                    <p:cond delay="0"/>
                                  </p:stCondLst>
                                  <p:childTnLst>
                                    <p:animMotion origin="layout" path="M -3.05556E-6 -1.97531E-6 L -0.17361 0.29043 " pathEditMode="relative" rAng="0" ptsTypes="AA">
                                      <p:cBhvr>
                                        <p:cTn id="52" dur="500" spd="-99900" fill="hold"/>
                                        <p:tgtEl>
                                          <p:spTgt spid="4"/>
                                        </p:tgtEl>
                                        <p:attrNameLst>
                                          <p:attrName>ppt_x</p:attrName>
                                          <p:attrName>ppt_y</p:attrName>
                                        </p:attrNameLst>
                                      </p:cBhvr>
                                      <p:rCtr x="-8681" y="145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autoUpdateAnimBg="0"/>
      <p:bldP spid="7" grpId="1" animBg="1" autoUpdateAnimBg="0"/>
      <p:bldP spid="16" grpId="0"/>
      <p:bldP spid="17" grpId="0"/>
      <p:bldP spid="18" grpId="0"/>
      <p:bldP spid="19" grpId="0"/>
      <p:bldP spid="31" grpId="0"/>
      <p:bldP spid="2" grpId="0" animBg="1" autoUpdateAnimBg="0"/>
      <p:bldP spid="2" grpId="1" animBg="1" autoUpdateAnimBg="0"/>
      <p:bldP spid="3" grpId="0" animBg="1" autoUpdateAnimBg="0"/>
      <p:bldP spid="3" grpId="1" animBg="1" autoUpdateAnimBg="0"/>
      <p:bldP spid="4" grpId="0" animBg="1" autoUpdateAnimBg="0"/>
      <p:bldP spid="4" grpId="1"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6801" y="-2255035"/>
            <a:ext cx="1819331" cy="1612031"/>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49567" y="100411"/>
            <a:ext cx="1122088" cy="892665"/>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46744"/>
            <a:ext cx="2117968" cy="6132837"/>
          </a:xfrm>
          <a:prstGeom prst="rect">
            <a:avLst/>
          </a:prstGeom>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99366" y="4615163"/>
            <a:ext cx="5047209" cy="1918372"/>
          </a:xfrm>
          <a:prstGeom prst="rect">
            <a:avLst/>
          </a:prstGeom>
        </p:spPr>
      </p:pic>
      <p:pic>
        <p:nvPicPr>
          <p:cNvPr id="7" name="图片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2970830"/>
            <a:ext cx="12192000" cy="3976379"/>
          </a:xfrm>
          <a:prstGeom prst="rect">
            <a:avLst/>
          </a:prstGeom>
        </p:spPr>
      </p:pic>
      <p:pic>
        <p:nvPicPr>
          <p:cNvPr id="30" name="钢琴曲 - 水边的阿狄丽娜 - 理查德 克莱德曼">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cstate="print"/>
          <a:stretch>
            <a:fillRect/>
          </a:stretch>
        </p:blipFill>
        <p:spPr>
          <a:xfrm>
            <a:off x="5156814" y="-2311179"/>
            <a:ext cx="609600" cy="609600"/>
          </a:xfrm>
          <a:prstGeom prst="rect">
            <a:avLst/>
          </a:prstGeom>
        </p:spPr>
      </p:pic>
      <p:sp>
        <p:nvSpPr>
          <p:cNvPr id="6" name="TextBox 5">
            <a:extLst>
              <a:ext uri="{FF2B5EF4-FFF2-40B4-BE49-F238E27FC236}">
                <a16:creationId xmlns:a16="http://schemas.microsoft.com/office/drawing/2014/main" id="{E78784AB-48AE-2CBE-0A25-4757BF1F17C4}"/>
              </a:ext>
            </a:extLst>
          </p:cNvPr>
          <p:cNvSpPr txBox="1"/>
          <p:nvPr/>
        </p:nvSpPr>
        <p:spPr>
          <a:xfrm>
            <a:off x="0" y="194451"/>
            <a:ext cx="12191999" cy="769441"/>
          </a:xfrm>
          <a:prstGeom prst="rect">
            <a:avLst/>
          </a:prstGeom>
          <a:noFill/>
        </p:spPr>
        <p:txBody>
          <a:bodyPr wrap="square" rtlCol="0">
            <a:spAutoFit/>
          </a:bodyPr>
          <a:lstStyle/>
          <a:p>
            <a:pPr algn="ctr"/>
            <a:r>
              <a:rPr lang="en-US" altLang="en-US" sz="4400" b="1" i="1" u="sng" dirty="0">
                <a:latin typeface="Comic Sans MS" panose="030F0702030302020204" pitchFamily="66" charset="0"/>
              </a:rPr>
              <a:t>Parent Rights</a:t>
            </a:r>
            <a:endParaRPr lang="en-US" sz="4400" b="1" i="1" u="sng" dirty="0">
              <a:latin typeface="Comic Sans MS" panose="030F0702030302020204" pitchFamily="66" charset="0"/>
            </a:endParaRPr>
          </a:p>
        </p:txBody>
      </p:sp>
      <p:sp>
        <p:nvSpPr>
          <p:cNvPr id="8" name="TextBox 7">
            <a:extLst>
              <a:ext uri="{FF2B5EF4-FFF2-40B4-BE49-F238E27FC236}">
                <a16:creationId xmlns:a16="http://schemas.microsoft.com/office/drawing/2014/main" id="{1B209D1C-BE14-E005-9EDE-31CC633C51E4}"/>
              </a:ext>
            </a:extLst>
          </p:cNvPr>
          <p:cNvSpPr txBox="1"/>
          <p:nvPr/>
        </p:nvSpPr>
        <p:spPr>
          <a:xfrm>
            <a:off x="1984917" y="1045607"/>
            <a:ext cx="8616174" cy="4315027"/>
          </a:xfrm>
          <a:prstGeom prst="rect">
            <a:avLst/>
          </a:prstGeom>
          <a:noFill/>
        </p:spPr>
        <p:txBody>
          <a:bodyPr wrap="square" rtlCol="0">
            <a:spAutoFit/>
          </a:bodyPr>
          <a:lstStyle/>
          <a:p>
            <a:pPr marL="285750" indent="-285750" eaLnBrk="1" hangingPunct="1">
              <a:lnSpc>
                <a:spcPct val="80000"/>
              </a:lnSpc>
              <a:buFont typeface="Wingdings" panose="05000000000000000000" pitchFamily="2" charset="2"/>
              <a:buChar char="Ø"/>
            </a:pPr>
            <a:r>
              <a:rPr lang="en-US" altLang="en-US" sz="2800" b="1" i="1" dirty="0">
                <a:latin typeface="Comic Sans MS" panose="030F0702030302020204" pitchFamily="66" charset="0"/>
              </a:rPr>
              <a:t>Ask for meetings and trainings.</a:t>
            </a:r>
          </a:p>
          <a:p>
            <a:pPr marL="285750" indent="-285750" eaLnBrk="1" hangingPunct="1">
              <a:lnSpc>
                <a:spcPct val="80000"/>
              </a:lnSpc>
              <a:buFont typeface="Wingdings" panose="05000000000000000000" pitchFamily="2" charset="2"/>
              <a:buChar char="Ø"/>
            </a:pPr>
            <a:endParaRPr lang="en-US" altLang="en-US" sz="2800" b="1" i="1" dirty="0">
              <a:latin typeface="Comic Sans MS" panose="030F0702030302020204" pitchFamily="66" charset="0"/>
            </a:endParaRPr>
          </a:p>
          <a:p>
            <a:pPr marL="285750" indent="-285750" eaLnBrk="1" hangingPunct="1">
              <a:lnSpc>
                <a:spcPct val="80000"/>
              </a:lnSpc>
              <a:buFont typeface="Wingdings" panose="05000000000000000000" pitchFamily="2" charset="2"/>
              <a:buChar char="Ø"/>
            </a:pPr>
            <a:r>
              <a:rPr lang="en-US" altLang="en-US" sz="2800" b="1" i="1" dirty="0">
                <a:latin typeface="Comic Sans MS" panose="030F0702030302020204" pitchFamily="66" charset="0"/>
              </a:rPr>
              <a:t>Review the school’s achievement data.</a:t>
            </a:r>
          </a:p>
          <a:p>
            <a:pPr marL="285750" indent="-285750" eaLnBrk="1" hangingPunct="1">
              <a:lnSpc>
                <a:spcPct val="80000"/>
              </a:lnSpc>
              <a:buFont typeface="Wingdings" panose="05000000000000000000" pitchFamily="2" charset="2"/>
              <a:buChar char="Ø"/>
            </a:pPr>
            <a:endParaRPr lang="en-US" altLang="en-US" sz="2800" b="1" i="1" dirty="0">
              <a:latin typeface="Comic Sans MS" panose="030F0702030302020204" pitchFamily="66" charset="0"/>
            </a:endParaRPr>
          </a:p>
          <a:p>
            <a:pPr marL="285750" indent="-285750" eaLnBrk="1" hangingPunct="1">
              <a:lnSpc>
                <a:spcPct val="80000"/>
              </a:lnSpc>
              <a:buFont typeface="Wingdings" panose="05000000000000000000" pitchFamily="2" charset="2"/>
              <a:buChar char="Ø"/>
            </a:pPr>
            <a:r>
              <a:rPr lang="en-US" altLang="en-US" sz="2800" b="1" i="1" dirty="0">
                <a:latin typeface="Comic Sans MS" panose="030F0702030302020204" pitchFamily="66" charset="0"/>
              </a:rPr>
              <a:t>Participate in Revising and Review the JES Family Engagement Agreement</a:t>
            </a:r>
          </a:p>
          <a:p>
            <a:pPr marL="285750" indent="-285750" eaLnBrk="1" hangingPunct="1">
              <a:lnSpc>
                <a:spcPct val="80000"/>
              </a:lnSpc>
              <a:buFont typeface="Wingdings" panose="05000000000000000000" pitchFamily="2" charset="2"/>
              <a:buChar char="Ø"/>
            </a:pPr>
            <a:endParaRPr lang="en-US" altLang="en-US" sz="2800" b="1" i="1" dirty="0">
              <a:latin typeface="Comic Sans MS" panose="030F0702030302020204" pitchFamily="66" charset="0"/>
            </a:endParaRPr>
          </a:p>
          <a:p>
            <a:pPr marL="285750" indent="-285750" eaLnBrk="1" hangingPunct="1">
              <a:lnSpc>
                <a:spcPct val="80000"/>
              </a:lnSpc>
              <a:buFont typeface="Wingdings" panose="05000000000000000000" pitchFamily="2" charset="2"/>
              <a:buChar char="Ø"/>
            </a:pPr>
            <a:r>
              <a:rPr lang="en-US" altLang="en-US" sz="2800" b="1" i="1" dirty="0">
                <a:latin typeface="Comic Sans MS" panose="030F0702030302020204" pitchFamily="66" charset="0"/>
              </a:rPr>
              <a:t>Participate in modifying and Review the Jackson Elementary Title I Parents, Students, and Teachers  Home/School Compact.</a:t>
            </a:r>
          </a:p>
          <a:p>
            <a:pPr marL="285750" indent="-285750">
              <a:buFont typeface="Wingdings" panose="05000000000000000000" pitchFamily="2" charset="2"/>
              <a:buChar char="Ø"/>
            </a:pPr>
            <a:endParaRPr lang="en-US" sz="2800" b="1" i="1" dirty="0">
              <a:latin typeface="Comic Sans MS" panose="030F0702030302020204" pitchFamily="66" charset="0"/>
            </a:endParaRPr>
          </a:p>
        </p:txBody>
      </p:sp>
    </p:spTree>
    <p:extLst>
      <p:ext uri="{BB962C8B-B14F-4D97-AF65-F5344CB8AC3E}">
        <p14:creationId xmlns:p14="http://schemas.microsoft.com/office/powerpoint/2010/main" val="2644346863"/>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3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6801" y="-2255035"/>
            <a:ext cx="1819331" cy="1612031"/>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49567" y="100411"/>
            <a:ext cx="1122088" cy="892665"/>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46744"/>
            <a:ext cx="2117968" cy="6132837"/>
          </a:xfrm>
          <a:prstGeom prst="rect">
            <a:avLst/>
          </a:prstGeom>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99366" y="4615163"/>
            <a:ext cx="5047209" cy="1918372"/>
          </a:xfrm>
          <a:prstGeom prst="rect">
            <a:avLst/>
          </a:prstGeom>
        </p:spPr>
      </p:pic>
      <p:pic>
        <p:nvPicPr>
          <p:cNvPr id="7" name="图片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2970830"/>
            <a:ext cx="12192000" cy="3976379"/>
          </a:xfrm>
          <a:prstGeom prst="rect">
            <a:avLst/>
          </a:prstGeom>
        </p:spPr>
      </p:pic>
      <p:pic>
        <p:nvPicPr>
          <p:cNvPr id="30" name="钢琴曲 - 水边的阿狄丽娜 - 理查德 克莱德曼">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cstate="print"/>
          <a:stretch>
            <a:fillRect/>
          </a:stretch>
        </p:blipFill>
        <p:spPr>
          <a:xfrm>
            <a:off x="5156814" y="-2311179"/>
            <a:ext cx="609600" cy="609600"/>
          </a:xfrm>
          <a:prstGeom prst="rect">
            <a:avLst/>
          </a:prstGeom>
        </p:spPr>
      </p:pic>
      <p:sp>
        <p:nvSpPr>
          <p:cNvPr id="6" name="TextBox 5">
            <a:extLst>
              <a:ext uri="{FF2B5EF4-FFF2-40B4-BE49-F238E27FC236}">
                <a16:creationId xmlns:a16="http://schemas.microsoft.com/office/drawing/2014/main" id="{E78784AB-48AE-2CBE-0A25-4757BF1F17C4}"/>
              </a:ext>
            </a:extLst>
          </p:cNvPr>
          <p:cNvSpPr txBox="1"/>
          <p:nvPr/>
        </p:nvSpPr>
        <p:spPr>
          <a:xfrm>
            <a:off x="0" y="194451"/>
            <a:ext cx="12191999" cy="830997"/>
          </a:xfrm>
          <a:prstGeom prst="rect">
            <a:avLst/>
          </a:prstGeom>
          <a:noFill/>
        </p:spPr>
        <p:txBody>
          <a:bodyPr wrap="square" rtlCol="0">
            <a:spAutoFit/>
          </a:bodyPr>
          <a:lstStyle/>
          <a:p>
            <a:pPr algn="ctr"/>
            <a:r>
              <a:rPr lang="es-ES" altLang="en-US" sz="4800" b="1" u="sng" dirty="0">
                <a:solidFill>
                  <a:srgbClr val="222222"/>
                </a:solidFill>
                <a:latin typeface="Comic Sans MS" panose="030F0702030302020204" pitchFamily="66" charset="0"/>
              </a:rPr>
              <a:t>Derechos de los padres</a:t>
            </a:r>
            <a:r>
              <a:rPr lang="en-US" altLang="en-US" sz="4800" b="1" u="sng" dirty="0">
                <a:latin typeface="Comic Sans MS" panose="030F0702030302020204" pitchFamily="66" charset="0"/>
              </a:rPr>
              <a:t> </a:t>
            </a:r>
            <a:endParaRPr lang="en-US" sz="4800" b="1" i="1" u="sng" dirty="0">
              <a:latin typeface="Comic Sans MS" panose="030F0702030302020204" pitchFamily="66" charset="0"/>
            </a:endParaRPr>
          </a:p>
        </p:txBody>
      </p:sp>
      <p:sp>
        <p:nvSpPr>
          <p:cNvPr id="8" name="TextBox 7">
            <a:extLst>
              <a:ext uri="{FF2B5EF4-FFF2-40B4-BE49-F238E27FC236}">
                <a16:creationId xmlns:a16="http://schemas.microsoft.com/office/drawing/2014/main" id="{1B209D1C-BE14-E005-9EDE-31CC633C51E4}"/>
              </a:ext>
            </a:extLst>
          </p:cNvPr>
          <p:cNvSpPr txBox="1"/>
          <p:nvPr/>
        </p:nvSpPr>
        <p:spPr>
          <a:xfrm>
            <a:off x="1940312" y="1269251"/>
            <a:ext cx="8627325" cy="3970318"/>
          </a:xfrm>
          <a:prstGeom prst="rect">
            <a:avLst/>
          </a:prstGeom>
          <a:noFill/>
        </p:spPr>
        <p:txBody>
          <a:bodyPr wrap="square" rtlCol="0">
            <a:spAutoFit/>
          </a:bodyPr>
          <a:lstStyle/>
          <a:p>
            <a:pPr marL="571500" indent="-571500" eaLnBrk="1" hangingPunct="1">
              <a:lnSpc>
                <a:spcPct val="80000"/>
              </a:lnSpc>
              <a:buFont typeface="Wingdings" panose="05000000000000000000" pitchFamily="2" charset="2"/>
              <a:buChar char="§"/>
            </a:pPr>
            <a:r>
              <a:rPr lang="es-ES" altLang="en-US" sz="2800" b="1" i="1" dirty="0">
                <a:latin typeface="Comic Sans MS" panose="030F0702030302020204" pitchFamily="66" charset="0"/>
              </a:rPr>
              <a:t>Solicite reuniones y capacitaciones. Revise los datos de rendimiento de la escuela. </a:t>
            </a:r>
          </a:p>
          <a:p>
            <a:pPr marL="571500" indent="-571500" eaLnBrk="1" hangingPunct="1">
              <a:lnSpc>
                <a:spcPct val="80000"/>
              </a:lnSpc>
              <a:buFont typeface="Wingdings" panose="05000000000000000000" pitchFamily="2" charset="2"/>
              <a:buChar char="§"/>
            </a:pPr>
            <a:endParaRPr lang="es-ES" altLang="en-US" sz="2800" b="1" i="1" dirty="0">
              <a:latin typeface="Comic Sans MS" panose="030F0702030302020204" pitchFamily="66" charset="0"/>
            </a:endParaRPr>
          </a:p>
          <a:p>
            <a:pPr marL="571500" indent="-571500" eaLnBrk="1" hangingPunct="1">
              <a:lnSpc>
                <a:spcPct val="80000"/>
              </a:lnSpc>
              <a:buFont typeface="Wingdings" panose="05000000000000000000" pitchFamily="2" charset="2"/>
              <a:buChar char="§"/>
            </a:pPr>
            <a:r>
              <a:rPr lang="es-ES" altLang="en-US" sz="2800" b="1" i="1" dirty="0">
                <a:latin typeface="Comic Sans MS" panose="030F0702030302020204" pitchFamily="66" charset="0"/>
              </a:rPr>
              <a:t>Participar en la revisión y revisión del Acuerdo de participación familiar de JES </a:t>
            </a:r>
          </a:p>
          <a:p>
            <a:pPr marL="571500" indent="-571500" eaLnBrk="1" hangingPunct="1">
              <a:lnSpc>
                <a:spcPct val="80000"/>
              </a:lnSpc>
              <a:buFont typeface="Wingdings" panose="05000000000000000000" pitchFamily="2" charset="2"/>
              <a:buChar char="§"/>
            </a:pPr>
            <a:endParaRPr lang="es-ES" altLang="en-US" sz="2800" b="1" i="1" dirty="0">
              <a:latin typeface="Comic Sans MS" panose="030F0702030302020204" pitchFamily="66" charset="0"/>
            </a:endParaRPr>
          </a:p>
          <a:p>
            <a:pPr marL="571500" indent="-571500" eaLnBrk="1" hangingPunct="1">
              <a:lnSpc>
                <a:spcPct val="80000"/>
              </a:lnSpc>
              <a:buFont typeface="Wingdings" panose="05000000000000000000" pitchFamily="2" charset="2"/>
              <a:buChar char="§"/>
            </a:pPr>
            <a:r>
              <a:rPr lang="es-ES" altLang="en-US" sz="2800" b="1" i="1" dirty="0">
                <a:latin typeface="Comic Sans MS" panose="030F0702030302020204" pitchFamily="66" charset="0"/>
              </a:rPr>
              <a:t>Participar en la modificación y revisión del Acuerdo entre el hogar y la escuela del Título I de los padres, estudiantes y maestros de Jackson Elementary.</a:t>
            </a:r>
            <a:endParaRPr lang="en-US" altLang="en-US" sz="2800" b="1" i="1" dirty="0">
              <a:latin typeface="Comic Sans MS" panose="030F0702030302020204" pitchFamily="66" charset="0"/>
            </a:endParaRPr>
          </a:p>
          <a:p>
            <a:pPr marL="457200" indent="-457200">
              <a:buFont typeface="Wingdings" panose="05000000000000000000" pitchFamily="2" charset="2"/>
              <a:buChar char="§"/>
            </a:pPr>
            <a:endParaRPr lang="en-US" sz="2800" b="1" i="1" dirty="0">
              <a:latin typeface="Comic Sans MS" panose="030F0702030302020204" pitchFamily="66" charset="0"/>
            </a:endParaRPr>
          </a:p>
        </p:txBody>
      </p:sp>
    </p:spTree>
    <p:extLst>
      <p:ext uri="{BB962C8B-B14F-4D97-AF65-F5344CB8AC3E}">
        <p14:creationId xmlns:p14="http://schemas.microsoft.com/office/powerpoint/2010/main" val="4128119764"/>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3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43750"/>
          <a:stretch>
            <a:fillRect/>
          </a:stretch>
        </p:blipFill>
        <p:spPr>
          <a:xfrm rot="10800000" flipH="1" flipV="1">
            <a:off x="0" y="992459"/>
            <a:ext cx="12192000" cy="6010507"/>
          </a:xfrm>
          <a:prstGeom prst="rect">
            <a:avLst/>
          </a:prstGeom>
        </p:spPr>
      </p:pic>
      <p:sp>
        <p:nvSpPr>
          <p:cNvPr id="3" name="Rectangle 2">
            <a:extLst>
              <a:ext uri="{FF2B5EF4-FFF2-40B4-BE49-F238E27FC236}">
                <a16:creationId xmlns:a16="http://schemas.microsoft.com/office/drawing/2014/main" id="{1F4AB2B9-E59F-39ED-4CC0-65F0B887DBB0}"/>
              </a:ext>
            </a:extLst>
          </p:cNvPr>
          <p:cNvSpPr txBox="1">
            <a:spLocks noChangeArrowheads="1"/>
          </p:cNvSpPr>
          <p:nvPr/>
        </p:nvSpPr>
        <p:spPr>
          <a:xfrm>
            <a:off x="457199" y="152400"/>
            <a:ext cx="8458200" cy="84005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Yeseva One" panose="00000500000000000000" charset="0"/>
                <a:ea typeface="Yeseva One" panose="00000500000000000000" charset="0"/>
                <a:cs typeface="+mj-cs"/>
              </a:defRPr>
            </a:lvl1pPr>
          </a:lstStyle>
          <a:p>
            <a:r>
              <a:rPr lang="en-US" altLang="en-US" b="1" u="sng" dirty="0">
                <a:latin typeface="Comic Sans MS" panose="030F0702030302020204" pitchFamily="66" charset="0"/>
              </a:rPr>
              <a:t>Our School Performance Data</a:t>
            </a:r>
          </a:p>
        </p:txBody>
      </p:sp>
      <p:sp>
        <p:nvSpPr>
          <p:cNvPr id="5" name="Rectangle 3">
            <a:extLst>
              <a:ext uri="{FF2B5EF4-FFF2-40B4-BE49-F238E27FC236}">
                <a16:creationId xmlns:a16="http://schemas.microsoft.com/office/drawing/2014/main" id="{6DB5807F-A3D0-D8DD-5707-6F88DDFD0A74}"/>
              </a:ext>
            </a:extLst>
          </p:cNvPr>
          <p:cNvSpPr txBox="1">
            <a:spLocks noChangeArrowheads="1"/>
          </p:cNvSpPr>
          <p:nvPr/>
        </p:nvSpPr>
        <p:spPr>
          <a:xfrm>
            <a:off x="228600" y="1328854"/>
            <a:ext cx="8458200" cy="3657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en-US" altLang="en-US" b="1" i="1" dirty="0">
                <a:latin typeface="Comic Sans MS" panose="030F0702030302020204" pitchFamily="66" charset="0"/>
              </a:rPr>
              <a:t>Under Every Student Succeeds Act (ESSA), the TN Department of Education releases the annual report on schools’ performance around the state.  This report identifies whether schools have mad “Adequate Yearly Progress” (AYP).  </a:t>
            </a:r>
          </a:p>
        </p:txBody>
      </p:sp>
    </p:spTree>
    <p:extLst>
      <p:ext uri="{BB962C8B-B14F-4D97-AF65-F5344CB8AC3E}">
        <p14:creationId xmlns:p14="http://schemas.microsoft.com/office/powerpoint/2010/main" val="2714075475"/>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43750"/>
          <a:stretch>
            <a:fillRect/>
          </a:stretch>
        </p:blipFill>
        <p:spPr>
          <a:xfrm rot="10800000" flipH="1" flipV="1">
            <a:off x="0" y="992459"/>
            <a:ext cx="12192000" cy="6010507"/>
          </a:xfrm>
          <a:prstGeom prst="rect">
            <a:avLst/>
          </a:prstGeom>
        </p:spPr>
      </p:pic>
      <p:sp>
        <p:nvSpPr>
          <p:cNvPr id="3" name="Rectangle 2">
            <a:extLst>
              <a:ext uri="{FF2B5EF4-FFF2-40B4-BE49-F238E27FC236}">
                <a16:creationId xmlns:a16="http://schemas.microsoft.com/office/drawing/2014/main" id="{1F4AB2B9-E59F-39ED-4CC0-65F0B887DBB0}"/>
              </a:ext>
            </a:extLst>
          </p:cNvPr>
          <p:cNvSpPr txBox="1">
            <a:spLocks noChangeArrowheads="1"/>
          </p:cNvSpPr>
          <p:nvPr/>
        </p:nvSpPr>
        <p:spPr>
          <a:xfrm>
            <a:off x="379141" y="241610"/>
            <a:ext cx="11050860" cy="84005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Yeseva One" panose="00000500000000000000" charset="0"/>
                <a:ea typeface="Yeseva One" panose="00000500000000000000" charset="0"/>
                <a:cs typeface="+mj-cs"/>
              </a:defRPr>
            </a:lvl1pPr>
          </a:lstStyle>
          <a:p>
            <a:r>
              <a:rPr lang="es-ES" altLang="en-US" b="1" u="sng" dirty="0">
                <a:latin typeface="Comic Sans MS" panose="030F0702030302020204" pitchFamily="66" charset="0"/>
              </a:rPr>
              <a:t>Nuestros datos de rendimiento escolar</a:t>
            </a:r>
            <a:endParaRPr lang="en-US" altLang="en-US" b="1" u="sng" dirty="0">
              <a:latin typeface="Comic Sans MS" panose="030F0702030302020204" pitchFamily="66" charset="0"/>
            </a:endParaRPr>
          </a:p>
        </p:txBody>
      </p:sp>
      <p:sp>
        <p:nvSpPr>
          <p:cNvPr id="5" name="Rectangle 3">
            <a:extLst>
              <a:ext uri="{FF2B5EF4-FFF2-40B4-BE49-F238E27FC236}">
                <a16:creationId xmlns:a16="http://schemas.microsoft.com/office/drawing/2014/main" id="{6DB5807F-A3D0-D8DD-5707-6F88DDFD0A74}"/>
              </a:ext>
            </a:extLst>
          </p:cNvPr>
          <p:cNvSpPr txBox="1">
            <a:spLocks noChangeArrowheads="1"/>
          </p:cNvSpPr>
          <p:nvPr/>
        </p:nvSpPr>
        <p:spPr>
          <a:xfrm>
            <a:off x="652347" y="1206191"/>
            <a:ext cx="8458200" cy="3657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buFontTx/>
              <a:buNone/>
            </a:pPr>
            <a:r>
              <a:rPr lang="es-ES" altLang="en-US" b="1" i="1" dirty="0">
                <a:latin typeface="Comic Sans MS" panose="030F0702030302020204" pitchFamily="66" charset="0"/>
              </a:rPr>
              <a:t>Bajo la Ley </a:t>
            </a:r>
            <a:r>
              <a:rPr lang="es-ES" altLang="en-US" b="1" i="1" dirty="0" err="1">
                <a:latin typeface="Comic Sans MS" panose="030F0702030302020204" pitchFamily="66" charset="0"/>
              </a:rPr>
              <a:t>Every</a:t>
            </a:r>
            <a:r>
              <a:rPr lang="es-ES" altLang="en-US" b="1" i="1" dirty="0">
                <a:latin typeface="Comic Sans MS" panose="030F0702030302020204" pitchFamily="66" charset="0"/>
              </a:rPr>
              <a:t> </a:t>
            </a:r>
            <a:r>
              <a:rPr lang="es-ES" altLang="en-US" b="1" i="1" dirty="0" err="1">
                <a:latin typeface="Comic Sans MS" panose="030F0702030302020204" pitchFamily="66" charset="0"/>
              </a:rPr>
              <a:t>Student</a:t>
            </a:r>
            <a:r>
              <a:rPr lang="es-ES" altLang="en-US" b="1" i="1" dirty="0">
                <a:latin typeface="Comic Sans MS" panose="030F0702030302020204" pitchFamily="66" charset="0"/>
              </a:rPr>
              <a:t> </a:t>
            </a:r>
            <a:r>
              <a:rPr lang="es-ES" altLang="en-US" b="1" i="1" dirty="0" err="1">
                <a:latin typeface="Comic Sans MS" panose="030F0702030302020204" pitchFamily="66" charset="0"/>
              </a:rPr>
              <a:t>Succeeds</a:t>
            </a:r>
            <a:r>
              <a:rPr lang="es-ES" altLang="en-US" b="1" i="1" dirty="0">
                <a:latin typeface="Comic Sans MS" panose="030F0702030302020204" pitchFamily="66" charset="0"/>
              </a:rPr>
              <a:t> </a:t>
            </a:r>
            <a:r>
              <a:rPr lang="es-ES" altLang="en-US" b="1" i="1" dirty="0" err="1">
                <a:latin typeface="Comic Sans MS" panose="030F0702030302020204" pitchFamily="66" charset="0"/>
              </a:rPr>
              <a:t>Act</a:t>
            </a:r>
            <a:r>
              <a:rPr lang="es-ES" altLang="en-US" b="1" i="1" dirty="0">
                <a:latin typeface="Comic Sans MS" panose="030F0702030302020204" pitchFamily="66" charset="0"/>
              </a:rPr>
              <a:t> (ESSA), el Departamento de Educación de TN publica el informe anual sobre el desempeño de las escuelas en todo el estado. Este informe identifica si las escuelas han logrado un “Progreso anual adecuado” (AYP). </a:t>
            </a:r>
            <a:endParaRPr lang="en-US" altLang="en-US" b="1" i="1" dirty="0">
              <a:latin typeface="Comic Sans MS" panose="030F0702030302020204" pitchFamily="66" charset="0"/>
            </a:endParaRPr>
          </a:p>
        </p:txBody>
      </p:sp>
    </p:spTree>
    <p:extLst>
      <p:ext uri="{BB962C8B-B14F-4D97-AF65-F5344CB8AC3E}">
        <p14:creationId xmlns:p14="http://schemas.microsoft.com/office/powerpoint/2010/main" val="267624660"/>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60630124613"/>
  <p:tag name="MH_LIBRARY" val="GRAPHIC"/>
</p:tagLst>
</file>

<file path=ppt/tags/tag2.xml><?xml version="1.0" encoding="utf-8"?>
<p:tagLst xmlns:a="http://schemas.openxmlformats.org/drawingml/2006/main" xmlns:r="http://schemas.openxmlformats.org/officeDocument/2006/relationships" xmlns:p="http://schemas.openxmlformats.org/presentationml/2006/main">
  <p:tag name="MH" val="20160630124613"/>
  <p:tag name="MH_LIBRARY" val="GRAPHIC"/>
</p:tagLst>
</file>

<file path=ppt/theme/theme1.xml><?xml version="1.0" encoding="utf-8"?>
<a:theme xmlns:a="http://schemas.openxmlformats.org/drawingml/2006/main" name="2-1031-7">
  <a:themeElements>
    <a:clrScheme name="自定义 1429">
      <a:dk1>
        <a:sysClr val="windowText" lastClr="000000"/>
      </a:dk1>
      <a:lt1>
        <a:sysClr val="window" lastClr="FFFFFF"/>
      </a:lt1>
      <a:dk2>
        <a:srgbClr val="44546A"/>
      </a:dk2>
      <a:lt2>
        <a:srgbClr val="E7E6E6"/>
      </a:lt2>
      <a:accent1>
        <a:srgbClr val="9AA4C1"/>
      </a:accent1>
      <a:accent2>
        <a:srgbClr val="9AA4C1"/>
      </a:accent2>
      <a:accent3>
        <a:srgbClr val="9AA4C1"/>
      </a:accent3>
      <a:accent4>
        <a:srgbClr val="9AA4C1"/>
      </a:accent4>
      <a:accent5>
        <a:srgbClr val="9AA4C1"/>
      </a:accent5>
      <a:accent6>
        <a:srgbClr val="9AA4C1"/>
      </a:accent6>
      <a:hlink>
        <a:srgbClr val="9AA4C1"/>
      </a:hlink>
      <a:folHlink>
        <a:srgbClr val="9AA4C1"/>
      </a:folHlink>
    </a:clrScheme>
    <a:fontScheme name="Office">
      <a:majorFont>
        <a:latin typeface="Yeseva One"/>
        <a:ea typeface=""/>
        <a:cs typeface=""/>
        <a:font script="Jpan" typeface="游ゴシック Light"/>
        <a:font script="Hang" typeface="맑은 고딕"/>
        <a:font script="Hans" typeface="Yeseva One"/>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eseva One"/>
        <a:ea typeface=""/>
        <a:cs typeface=""/>
        <a:font script="Jpan" typeface="游ゴシック Light"/>
        <a:font script="Hang" typeface="맑은 고딕"/>
        <a:font script="Hans" typeface="Yeseva One"/>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2-1031-7</Template>
  <TotalTime>90</TotalTime>
  <Words>1170</Words>
  <Application>Microsoft Office PowerPoint</Application>
  <PresentationFormat>Widescreen</PresentationFormat>
  <Paragraphs>86</Paragraphs>
  <Slides>23</Slides>
  <Notes>3</Notes>
  <HiddenSlides>0</HiddenSlides>
  <MMClips>8</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等线</vt:lpstr>
      <vt:lpstr>Arial</vt:lpstr>
      <vt:lpstr>Calibri</vt:lpstr>
      <vt:lpstr>Comic Sans MS</vt:lpstr>
      <vt:lpstr>Webdings</vt:lpstr>
      <vt:lpstr>Wingdings</vt:lpstr>
      <vt:lpstr>Yeseva One</vt:lpstr>
      <vt:lpstr>2-1031-7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dreamsummit</dc:creator>
  <cp:lastModifiedBy>DEBORAH A ANDERSON</cp:lastModifiedBy>
  <cp:revision>10</cp:revision>
  <dcterms:created xsi:type="dcterms:W3CDTF">2018-12-13T14:11:00Z</dcterms:created>
  <dcterms:modified xsi:type="dcterms:W3CDTF">2025-01-21T20:32:39Z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0F19EC5A6A3C40128252B93579862A71</vt:lpwstr>
  </property>
  <property fmtid="{D5CDD505-2E9C-101B-9397-08002B2CF9AE}" pid="3" name="KSOProductBuildVer">
    <vt:lpwstr>2052-11.1.0.10463</vt:lpwstr>
  </property>
</Properties>
</file>